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81" r:id="rId6"/>
    <p:sldId id="276" r:id="rId7"/>
    <p:sldId id="277" r:id="rId8"/>
    <p:sldId id="278" r:id="rId9"/>
    <p:sldId id="27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31A36-A1C4-4FCC-8245-213BCF66585C}" v="193" dt="2021-03-17T17:19:1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451492-F6CB-4163-835D-700ABEFDC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C204BD-0E23-453C-BB35-E71928FB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D1926B-13D8-4FE3-8112-BE9E45B8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524277-829D-4A90-94F0-F8C91AA8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BB635B-17C9-4818-AA70-B2C3A961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83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34226-E8D0-4C60-A808-D51CC513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373C0B-F730-4A6B-8532-EC8027EDB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F2E80B-1FE2-40AC-812D-58D6DE4D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80400C-0555-438E-BB4B-F175A3C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134169-B36D-466B-BDE9-5ACB7E34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65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6C3B743-95F8-4CD9-8A1F-C0BE1386A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3889E53-066C-43CD-94E3-0D308B2D9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844A7F-0416-43BC-B7F7-C39A26CE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C92EE-49BC-4E6A-A7F2-BF6EE511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8AC9DD-E3D3-4AA2-B2DA-40FB0813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8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07234-3B37-4D16-ABF2-54877B41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6B69ED-1112-438E-9CCB-EA03982CC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256B73-B46A-4022-AD52-6050C6EE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CCDC7A-7641-45EF-B71A-524B3A29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0C9E1D-47A4-44A5-9735-E7468FFB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9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316CD-84E7-4BE0-893B-DFA0FE75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0D10B1-CBC6-4CA3-85C0-64C700B87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A7AD3B-5A2F-48DB-9BFC-F4BB5719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7FD6B0-2D52-48F6-84B1-54F5F2FF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779D8-08D5-45E5-A10A-79A500F7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20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7EC6CE-9B65-4A4F-A9BF-133210AC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0E7DC5-64AC-4565-AB0E-1D5E82D4C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24132C-D962-4A03-A596-843933A8C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4F9400-A835-4B3E-B7F1-3D340067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6F49E9-6895-4D7E-9398-0016B12D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224EA1-3EBB-45EA-B5E9-5ADECB18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35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4F759-3B16-4C99-BC42-822D83AF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73F8A7-E1DD-472E-AC42-76108866C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0D9149-D996-4D6A-B690-90BEA72C2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A559A57-5B99-4D85-BEA1-2E7E24AD6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A555FF9-73A9-45A6-80C9-050291A29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40AEC0-AA97-4140-8218-AD3E56A3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36FF1AC-B18A-45F0-B3CC-8728C56F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FE4DA4-CEF1-4299-BB25-71BFE299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46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3006A-F729-4FD4-BCC7-38CD90E8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F260AB-9263-45A0-8ABA-D6CFCF67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C75131-CFA9-4223-BB9A-3002F9A2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67F2EF-1C82-4C09-BAD5-41E110A5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91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BA3D317-D176-409C-82E3-D26B2B9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ED8F770-F668-47B1-8B4E-F0795163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4A0051-2A47-4808-BD1A-37A639C9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3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2F355-802D-46FF-881E-5C76EDD0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E1D255-4AE2-4592-8D2D-F5C829F2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07BE4E-6DD4-42C5-89AF-726BA252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C4885C-D450-45BB-B3EF-44F5CFDF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558013-6EEF-4717-A214-5A13552B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2AF8D4-7B52-4A4F-B323-7AC02930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1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5F690-8965-4011-B371-236483DE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1679E5-072C-42EF-B380-9FA9DF867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F37642-42C7-4166-8F9E-BD1070C2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6C125B-C0C9-48E1-8E45-AA4BBA24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03C180-39E9-4D90-B912-CF3A1ED3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C12E74-2F89-4A9E-BFA5-47D91A94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19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AAF305B-09F8-4F6A-A1A7-0DC742D0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5E0A48-F1AF-4BE3-A07D-9ED47151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BB8B9C-EFAD-4717-82FD-3B9A1EDD1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9E65-E4DB-4EAD-B9D3-E75172856BE9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09BDA0-5626-4AC0-8505-01482BF40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068FB6-240C-4A76-BA0C-A5F0EB84E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3654-9E15-4242-A4FF-F9DBB567D5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>
            <a:extLst>
              <a:ext uri="{FF2B5EF4-FFF2-40B4-BE49-F238E27FC236}">
                <a16:creationId xmlns:a16="http://schemas.microsoft.com/office/drawing/2014/main" id="{AA44A687-9B4B-4BC5-8B0D-9DEAD2D72CDE}"/>
              </a:ext>
            </a:extLst>
          </p:cNvPr>
          <p:cNvSpPr/>
          <p:nvPr/>
        </p:nvSpPr>
        <p:spPr>
          <a:xfrm rot="16200000">
            <a:off x="8615569" y="3281569"/>
            <a:ext cx="3723861" cy="34290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>
            <a:extLst>
              <a:ext uri="{FF2B5EF4-FFF2-40B4-BE49-F238E27FC236}">
                <a16:creationId xmlns:a16="http://schemas.microsoft.com/office/drawing/2014/main" id="{917F898A-0BE6-462F-B1AA-55C82546E653}"/>
              </a:ext>
            </a:extLst>
          </p:cNvPr>
          <p:cNvSpPr/>
          <p:nvPr/>
        </p:nvSpPr>
        <p:spPr>
          <a:xfrm rot="10800000">
            <a:off x="8468139" y="0"/>
            <a:ext cx="3723861" cy="34290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>
            <a:extLst>
              <a:ext uri="{FF2B5EF4-FFF2-40B4-BE49-F238E27FC236}">
                <a16:creationId xmlns:a16="http://schemas.microsoft.com/office/drawing/2014/main" id="{C487F6BF-4D40-41A9-8A7A-3C5F929C3CB8}"/>
              </a:ext>
            </a:extLst>
          </p:cNvPr>
          <p:cNvSpPr/>
          <p:nvPr/>
        </p:nvSpPr>
        <p:spPr>
          <a:xfrm rot="10800000">
            <a:off x="10000423" y="0"/>
            <a:ext cx="2191577" cy="2018045"/>
          </a:xfrm>
          <a:prstGeom prst="rt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proces 8">
            <a:extLst>
              <a:ext uri="{FF2B5EF4-FFF2-40B4-BE49-F238E27FC236}">
                <a16:creationId xmlns:a16="http://schemas.microsoft.com/office/drawing/2014/main" id="{7A981C0C-D912-498E-8696-70008C565140}"/>
              </a:ext>
            </a:extLst>
          </p:cNvPr>
          <p:cNvSpPr/>
          <p:nvPr/>
        </p:nvSpPr>
        <p:spPr>
          <a:xfrm>
            <a:off x="0" y="0"/>
            <a:ext cx="10760765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10">
            <a:extLst>
              <a:ext uri="{FF2B5EF4-FFF2-40B4-BE49-F238E27FC236}">
                <a16:creationId xmlns:a16="http://schemas.microsoft.com/office/drawing/2014/main" id="{EA30FE02-4544-42CD-B816-50D31622E9F3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E8520F0-B320-496D-A6E3-0A35625C4071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D06E48E0-5AD3-44E8-93FE-1699A45F42A1}"/>
              </a:ext>
            </a:extLst>
          </p:cNvPr>
          <p:cNvCxnSpPr>
            <a:cxnSpLocks/>
          </p:cNvCxnSpPr>
          <p:nvPr/>
        </p:nvCxnSpPr>
        <p:spPr>
          <a:xfrm flipV="1">
            <a:off x="10103956" y="4432852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3DDE6C-4910-405C-B7EA-C57D9435C7D8}"/>
              </a:ext>
            </a:extLst>
          </p:cNvPr>
          <p:cNvSpPr txBox="1"/>
          <p:nvPr/>
        </p:nvSpPr>
        <p:spPr>
          <a:xfrm>
            <a:off x="205407" y="1570530"/>
            <a:ext cx="8746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OSOBLIWOŚCI PRZYRODNICZE BEŁCHATOWA I OKOLIC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49BE9C0-C15F-45B2-B10B-894EF0F5391F}"/>
              </a:ext>
            </a:extLst>
          </p:cNvPr>
          <p:cNvSpPr txBox="1"/>
          <p:nvPr/>
        </p:nvSpPr>
        <p:spPr>
          <a:xfrm>
            <a:off x="205407" y="4887360"/>
            <a:ext cx="874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WALAS</a:t>
            </a:r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DCBC1FA1-792A-4659-8115-A95D2CF238ED}"/>
              </a:ext>
            </a:extLst>
          </p:cNvPr>
          <p:cNvSpPr/>
          <p:nvPr/>
        </p:nvSpPr>
        <p:spPr>
          <a:xfrm>
            <a:off x="205409" y="4528365"/>
            <a:ext cx="8610599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07952F56-66BC-4B4C-B9F7-62D373212A19}"/>
              </a:ext>
            </a:extLst>
          </p:cNvPr>
          <p:cNvCxnSpPr>
            <a:cxnSpLocks/>
          </p:cNvCxnSpPr>
          <p:nvPr/>
        </p:nvCxnSpPr>
        <p:spPr>
          <a:xfrm>
            <a:off x="2484366" y="4739108"/>
            <a:ext cx="7131951" cy="0"/>
          </a:xfrm>
          <a:prstGeom prst="line">
            <a:avLst/>
          </a:prstGeom>
          <a:ln w="57150">
            <a:solidFill>
              <a:schemeClr val="bg1"/>
            </a:solidFill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8DD7DC6A-D465-4AC3-BB1E-F4B855713571}"/>
              </a:ext>
            </a:extLst>
          </p:cNvPr>
          <p:cNvSpPr/>
          <p:nvPr/>
        </p:nvSpPr>
        <p:spPr>
          <a:xfrm rot="16200000">
            <a:off x="9458706" y="4114574"/>
            <a:ext cx="2845968" cy="262062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4BC1D7B-63AE-44AD-A896-1E4BC2CF80FE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E1D5F84-740E-4217-B744-D2EA21C07E2E}"/>
              </a:ext>
            </a:extLst>
          </p:cNvPr>
          <p:cNvCxnSpPr>
            <a:cxnSpLocks/>
          </p:cNvCxnSpPr>
          <p:nvPr/>
        </p:nvCxnSpPr>
        <p:spPr>
          <a:xfrm flipV="1">
            <a:off x="9951556" y="4594146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96919D-F2D4-45CF-A28B-4C40A709FD21}"/>
              </a:ext>
            </a:extLst>
          </p:cNvPr>
          <p:cNvSpPr txBox="1"/>
          <p:nvPr/>
        </p:nvSpPr>
        <p:spPr>
          <a:xfrm>
            <a:off x="105396" y="5953323"/>
            <a:ext cx="103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OWOC DZIKIEJ RÓŻY</a:t>
            </a:r>
          </a:p>
          <a:p>
            <a:r>
              <a:rPr lang="pl-PL" sz="2000" b="1" dirty="0"/>
              <a:t>przy zbiorniku wodnym „</a:t>
            </a:r>
            <a:r>
              <a:rPr lang="pl-PL" sz="2000" b="1" dirty="0" err="1"/>
              <a:t>Słok</a:t>
            </a:r>
            <a:r>
              <a:rPr lang="pl-PL" sz="2000" b="1" dirty="0"/>
              <a:t>”</a:t>
            </a:r>
          </a:p>
        </p:txBody>
      </p:sp>
      <p:pic>
        <p:nvPicPr>
          <p:cNvPr id="10" name="Obraz 9" descr="Obraz zawierający drzewo, zewnętrzne, ptak, las&#10;&#10;Opis wygenerowany automatycznie">
            <a:extLst>
              <a:ext uri="{FF2B5EF4-FFF2-40B4-BE49-F238E27FC236}">
                <a16:creationId xmlns:a16="http://schemas.microsoft.com/office/drawing/2014/main" id="{572DB1FF-FC5E-4968-A813-A3E4D847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08" y="0"/>
            <a:ext cx="5519591" cy="686845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452139" y="1359155"/>
            <a:ext cx="477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Dzika róża</a:t>
            </a:r>
          </a:p>
          <a:p>
            <a:endParaRPr lang="pl-PL" sz="40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Gatunek krzewu z rodziny różowatych. Swoje zastosowanie znalazła jako roślina lecznicza. Występuje na obszarach umiarkowanych i ciepłych półkuli północnej.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452139" y="2256343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5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8DD7DC6A-D465-4AC3-BB1E-F4B855713571}"/>
              </a:ext>
            </a:extLst>
          </p:cNvPr>
          <p:cNvSpPr/>
          <p:nvPr/>
        </p:nvSpPr>
        <p:spPr>
          <a:xfrm rot="16200000">
            <a:off x="9458706" y="4114574"/>
            <a:ext cx="2845968" cy="262062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4BC1D7B-63AE-44AD-A896-1E4BC2CF80FE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E1D5F84-740E-4217-B744-D2EA21C07E2E}"/>
              </a:ext>
            </a:extLst>
          </p:cNvPr>
          <p:cNvCxnSpPr>
            <a:cxnSpLocks/>
          </p:cNvCxnSpPr>
          <p:nvPr/>
        </p:nvCxnSpPr>
        <p:spPr>
          <a:xfrm flipV="1">
            <a:off x="9951556" y="4594146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96919D-F2D4-45CF-A28B-4C40A709FD21}"/>
              </a:ext>
            </a:extLst>
          </p:cNvPr>
          <p:cNvSpPr txBox="1"/>
          <p:nvPr/>
        </p:nvSpPr>
        <p:spPr>
          <a:xfrm>
            <a:off x="105396" y="5953323"/>
            <a:ext cx="103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BOROWIK SZLACHETNY</a:t>
            </a:r>
          </a:p>
          <a:p>
            <a:r>
              <a:rPr lang="pl-PL" sz="2000" b="1" dirty="0"/>
              <a:t>las przy ulicy Brzozowej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72DB1FF-FC5E-4968-A813-A3E4D847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378" y="1"/>
            <a:ext cx="5915621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452137" y="1359155"/>
            <a:ext cx="47707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Borowik szlachetny</a:t>
            </a:r>
          </a:p>
          <a:p>
            <a:endParaRPr lang="pl-PL" sz="40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Gatunek grzyba z rodziny borowikowatych. Potocznie nazywany jest prawdziwkiem. Występuje w Ameryce Północnej i Europie.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452139" y="2256343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3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1880727" y="1040259"/>
            <a:ext cx="843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ZBIORNIK WODNY „SŁOK” ZIMĄ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-493258" y="6263401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niebo, zewnętrzne, podłoże, woda&#10;&#10;Opis wygenerowany automatycznie">
            <a:extLst>
              <a:ext uri="{FF2B5EF4-FFF2-40B4-BE49-F238E27FC236}">
                <a16:creationId xmlns:a16="http://schemas.microsoft.com/office/drawing/2014/main" id="{44C91659-5D88-48E0-9633-5554533EB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7293"/>
            <a:ext cx="12192000" cy="3890707"/>
          </a:xfrm>
          <a:prstGeom prst="rect">
            <a:avLst/>
          </a:prstGeom>
        </p:spPr>
      </p:pic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7D96EC02-866E-4AAC-8CD0-4C9107EB9046}"/>
              </a:ext>
            </a:extLst>
          </p:cNvPr>
          <p:cNvSpPr/>
          <p:nvPr/>
        </p:nvSpPr>
        <p:spPr>
          <a:xfrm>
            <a:off x="0" y="2399115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D3DB69F1-EAF5-4641-8B11-2DBC92F002CB}"/>
              </a:ext>
            </a:extLst>
          </p:cNvPr>
          <p:cNvSpPr/>
          <p:nvPr/>
        </p:nvSpPr>
        <p:spPr>
          <a:xfrm>
            <a:off x="0" y="2623836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5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1880727" y="1040259"/>
            <a:ext cx="843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ZBIORNIK WODNY „SŁOK”LATEM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-493258" y="6263401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4C91659-5D88-48E0-9633-5554533EB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67293"/>
            <a:ext cx="12192000" cy="3890707"/>
          </a:xfrm>
          <a:prstGeom prst="rect">
            <a:avLst/>
          </a:prstGeom>
        </p:spPr>
      </p:pic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7D96EC02-866E-4AAC-8CD0-4C9107EB9046}"/>
              </a:ext>
            </a:extLst>
          </p:cNvPr>
          <p:cNvSpPr/>
          <p:nvPr/>
        </p:nvSpPr>
        <p:spPr>
          <a:xfrm>
            <a:off x="0" y="2399115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proces 16">
            <a:extLst>
              <a:ext uri="{FF2B5EF4-FFF2-40B4-BE49-F238E27FC236}">
                <a16:creationId xmlns:a16="http://schemas.microsoft.com/office/drawing/2014/main" id="{D3DB69F1-EAF5-4641-8B11-2DBC92F002CB}"/>
              </a:ext>
            </a:extLst>
          </p:cNvPr>
          <p:cNvSpPr/>
          <p:nvPr/>
        </p:nvSpPr>
        <p:spPr>
          <a:xfrm>
            <a:off x="0" y="2623836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4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8DD7DC6A-D465-4AC3-BB1E-F4B855713571}"/>
              </a:ext>
            </a:extLst>
          </p:cNvPr>
          <p:cNvSpPr/>
          <p:nvPr/>
        </p:nvSpPr>
        <p:spPr>
          <a:xfrm rot="16200000">
            <a:off x="9458706" y="4114574"/>
            <a:ext cx="2845968" cy="262062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4BC1D7B-63AE-44AD-A896-1E4BC2CF80FE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E1D5F84-740E-4217-B744-D2EA21C07E2E}"/>
              </a:ext>
            </a:extLst>
          </p:cNvPr>
          <p:cNvCxnSpPr>
            <a:cxnSpLocks/>
          </p:cNvCxnSpPr>
          <p:nvPr/>
        </p:nvCxnSpPr>
        <p:spPr>
          <a:xfrm flipV="1">
            <a:off x="9951556" y="4594146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96919D-F2D4-45CF-A28B-4C40A709FD21}"/>
              </a:ext>
            </a:extLst>
          </p:cNvPr>
          <p:cNvSpPr txBox="1"/>
          <p:nvPr/>
        </p:nvSpPr>
        <p:spPr>
          <a:xfrm>
            <a:off x="105396" y="5953323"/>
            <a:ext cx="103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PELARGONIA BLUSZCZOLISTNA</a:t>
            </a:r>
          </a:p>
          <a:p>
            <a:r>
              <a:rPr lang="pl-PL" sz="2000" b="1" dirty="0"/>
              <a:t> teren Szkoły Podstawowej nr. 5 w Bełchatowie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72DB1FF-FC5E-4968-A813-A3E4D847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7271" y="-38981"/>
            <a:ext cx="6768570" cy="693596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332839" y="1913153"/>
            <a:ext cx="55991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Pelargonia </a:t>
            </a:r>
            <a:r>
              <a:rPr lang="pl-PL" sz="4000" b="1" dirty="0" err="1">
                <a:solidFill>
                  <a:schemeClr val="bg1"/>
                </a:solidFill>
              </a:rPr>
              <a:t>bluszczolistna</a:t>
            </a:r>
            <a:endParaRPr lang="pl-PL" sz="4000" b="1" dirty="0">
              <a:solidFill>
                <a:schemeClr val="bg1"/>
              </a:solidFill>
            </a:endParaRPr>
          </a:p>
          <a:p>
            <a:endParaRPr lang="pl-PL" sz="40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Jedna z odmian pelargonii. W Polsce powszechnie uprawiane są jako rośliny ozdobne. Pochodzi z Afryki Południowej.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412372" y="2835570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8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8DD7DC6A-D465-4AC3-BB1E-F4B855713571}"/>
              </a:ext>
            </a:extLst>
          </p:cNvPr>
          <p:cNvSpPr/>
          <p:nvPr/>
        </p:nvSpPr>
        <p:spPr>
          <a:xfrm rot="16200000">
            <a:off x="9458706" y="4114574"/>
            <a:ext cx="2845968" cy="262062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4BC1D7B-63AE-44AD-A896-1E4BC2CF80FE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E1D5F84-740E-4217-B744-D2EA21C07E2E}"/>
              </a:ext>
            </a:extLst>
          </p:cNvPr>
          <p:cNvCxnSpPr>
            <a:cxnSpLocks/>
          </p:cNvCxnSpPr>
          <p:nvPr/>
        </p:nvCxnSpPr>
        <p:spPr>
          <a:xfrm flipV="1">
            <a:off x="9951556" y="4594146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96919D-F2D4-45CF-A28B-4C40A709FD21}"/>
              </a:ext>
            </a:extLst>
          </p:cNvPr>
          <p:cNvSpPr txBox="1"/>
          <p:nvPr/>
        </p:nvSpPr>
        <p:spPr>
          <a:xfrm>
            <a:off x="105396" y="5953323"/>
            <a:ext cx="103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KRWAWNIK POSPOLITY</a:t>
            </a:r>
          </a:p>
          <a:p>
            <a:r>
              <a:rPr lang="pl-PL" sz="2000" b="1" dirty="0"/>
              <a:t>przy ulicy Brzozowej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72DB1FF-FC5E-4968-A813-A3E4D847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661" y="-20585"/>
            <a:ext cx="5151339" cy="686845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452139" y="1359155"/>
            <a:ext cx="477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Krwawnik pospolity</a:t>
            </a:r>
          </a:p>
          <a:p>
            <a:endParaRPr lang="pl-PL" sz="40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Gatunek rośliny z rodziny astrowatych. Jest jedną z najbardziej znanych i popularnych roślin leczniczych. Występuje w prawie całej Europie i częściowo w Azji oraz Ameryce Północnej.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452139" y="2256343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4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1216862-6E22-4B79-B1E3-EB9652CF5E33}"/>
              </a:ext>
            </a:extLst>
          </p:cNvPr>
          <p:cNvSpPr/>
          <p:nvPr/>
        </p:nvSpPr>
        <p:spPr>
          <a:xfrm>
            <a:off x="0" y="5926436"/>
            <a:ext cx="12192000" cy="9214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2B7F555A-4233-4E13-ABB9-6019D882FA0E}"/>
              </a:ext>
            </a:extLst>
          </p:cNvPr>
          <p:cNvSpPr/>
          <p:nvPr/>
        </p:nvSpPr>
        <p:spPr>
          <a:xfrm>
            <a:off x="1" y="0"/>
            <a:ext cx="12192000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9F00AE39-07CA-42D7-9E64-53DA25C3B60C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8DD7DC6A-D465-4AC3-BB1E-F4B855713571}"/>
              </a:ext>
            </a:extLst>
          </p:cNvPr>
          <p:cNvSpPr/>
          <p:nvPr/>
        </p:nvSpPr>
        <p:spPr>
          <a:xfrm rot="16200000">
            <a:off x="9458706" y="4114574"/>
            <a:ext cx="2845968" cy="262062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4BC1D7B-63AE-44AD-A896-1E4BC2CF80FE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E1D5F84-740E-4217-B744-D2EA21C07E2E}"/>
              </a:ext>
            </a:extLst>
          </p:cNvPr>
          <p:cNvCxnSpPr>
            <a:cxnSpLocks/>
          </p:cNvCxnSpPr>
          <p:nvPr/>
        </p:nvCxnSpPr>
        <p:spPr>
          <a:xfrm flipV="1">
            <a:off x="9951556" y="4594146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A96919D-F2D4-45CF-A28B-4C40A709FD21}"/>
              </a:ext>
            </a:extLst>
          </p:cNvPr>
          <p:cNvSpPr txBox="1"/>
          <p:nvPr/>
        </p:nvSpPr>
        <p:spPr>
          <a:xfrm>
            <a:off x="105396" y="5953323"/>
            <a:ext cx="103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KOZIBRÓD ŁĄKOWY</a:t>
            </a:r>
          </a:p>
          <a:p>
            <a:r>
              <a:rPr lang="pl-PL" sz="2000" b="1" dirty="0"/>
              <a:t>przy zbiorniku wodnym „</a:t>
            </a:r>
            <a:r>
              <a:rPr lang="pl-PL" sz="2000" b="1" dirty="0" err="1"/>
              <a:t>Wawrzkowizna</a:t>
            </a:r>
            <a:r>
              <a:rPr lang="pl-PL" sz="2000" b="1" dirty="0"/>
              <a:t>”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72DB1FF-FC5E-4968-A813-A3E4D847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661" y="0"/>
            <a:ext cx="5151339" cy="686845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61EF5F-5144-4E94-98B0-7BAEA0358916}"/>
              </a:ext>
            </a:extLst>
          </p:cNvPr>
          <p:cNvSpPr txBox="1"/>
          <p:nvPr/>
        </p:nvSpPr>
        <p:spPr>
          <a:xfrm>
            <a:off x="452139" y="1359155"/>
            <a:ext cx="477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Kozibród łąkowy</a:t>
            </a:r>
          </a:p>
          <a:p>
            <a:endParaRPr lang="pl-PL" sz="40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Gatunek rośliny z rodziny astrowatych. Używany jest jako roślina lecznicza. Występuje w Europie, części Azji, Ameryce Południowej i Północnej oraz w Nowej Zelandii. </a:t>
            </a:r>
          </a:p>
        </p:txBody>
      </p:sp>
      <p:sp>
        <p:nvSpPr>
          <p:cNvPr id="16" name="Schemat blokowy: proces 15">
            <a:extLst>
              <a:ext uri="{FF2B5EF4-FFF2-40B4-BE49-F238E27FC236}">
                <a16:creationId xmlns:a16="http://schemas.microsoft.com/office/drawing/2014/main" id="{11D7CA9F-76A7-45DA-AD47-3F2640FB93FC}"/>
              </a:ext>
            </a:extLst>
          </p:cNvPr>
          <p:cNvSpPr/>
          <p:nvPr/>
        </p:nvSpPr>
        <p:spPr>
          <a:xfrm>
            <a:off x="452139" y="2256343"/>
            <a:ext cx="5519591" cy="10860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8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>
            <a:extLst>
              <a:ext uri="{FF2B5EF4-FFF2-40B4-BE49-F238E27FC236}">
                <a16:creationId xmlns:a16="http://schemas.microsoft.com/office/drawing/2014/main" id="{AA44A687-9B4B-4BC5-8B0D-9DEAD2D72CDE}"/>
              </a:ext>
            </a:extLst>
          </p:cNvPr>
          <p:cNvSpPr/>
          <p:nvPr/>
        </p:nvSpPr>
        <p:spPr>
          <a:xfrm rot="16200000">
            <a:off x="8615569" y="3281569"/>
            <a:ext cx="3723861" cy="34290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>
            <a:extLst>
              <a:ext uri="{FF2B5EF4-FFF2-40B4-BE49-F238E27FC236}">
                <a16:creationId xmlns:a16="http://schemas.microsoft.com/office/drawing/2014/main" id="{917F898A-0BE6-462F-B1AA-55C82546E653}"/>
              </a:ext>
            </a:extLst>
          </p:cNvPr>
          <p:cNvSpPr/>
          <p:nvPr/>
        </p:nvSpPr>
        <p:spPr>
          <a:xfrm rot="10800000">
            <a:off x="8468139" y="0"/>
            <a:ext cx="3723861" cy="3429000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>
            <a:extLst>
              <a:ext uri="{FF2B5EF4-FFF2-40B4-BE49-F238E27FC236}">
                <a16:creationId xmlns:a16="http://schemas.microsoft.com/office/drawing/2014/main" id="{C487F6BF-4D40-41A9-8A7A-3C5F929C3CB8}"/>
              </a:ext>
            </a:extLst>
          </p:cNvPr>
          <p:cNvSpPr/>
          <p:nvPr/>
        </p:nvSpPr>
        <p:spPr>
          <a:xfrm rot="10800000">
            <a:off x="10000423" y="0"/>
            <a:ext cx="2191577" cy="2018045"/>
          </a:xfrm>
          <a:prstGeom prst="rt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proces 8">
            <a:extLst>
              <a:ext uri="{FF2B5EF4-FFF2-40B4-BE49-F238E27FC236}">
                <a16:creationId xmlns:a16="http://schemas.microsoft.com/office/drawing/2014/main" id="{7A981C0C-D912-498E-8696-70008C565140}"/>
              </a:ext>
            </a:extLst>
          </p:cNvPr>
          <p:cNvSpPr/>
          <p:nvPr/>
        </p:nvSpPr>
        <p:spPr>
          <a:xfrm>
            <a:off x="0" y="0"/>
            <a:ext cx="10760765" cy="55804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10">
            <a:extLst>
              <a:ext uri="{FF2B5EF4-FFF2-40B4-BE49-F238E27FC236}">
                <a16:creationId xmlns:a16="http://schemas.microsoft.com/office/drawing/2014/main" id="{EA30FE02-4544-42CD-B816-50D31622E9F3}"/>
              </a:ext>
            </a:extLst>
          </p:cNvPr>
          <p:cNvSpPr/>
          <p:nvPr/>
        </p:nvSpPr>
        <p:spPr>
          <a:xfrm>
            <a:off x="0" y="222702"/>
            <a:ext cx="12192000" cy="10860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E8520F0-B320-496D-A6E3-0A35625C4071}"/>
              </a:ext>
            </a:extLst>
          </p:cNvPr>
          <p:cNvCxnSpPr>
            <a:cxnSpLocks/>
          </p:cNvCxnSpPr>
          <p:nvPr/>
        </p:nvCxnSpPr>
        <p:spPr>
          <a:xfrm flipV="1">
            <a:off x="9951556" y="4280452"/>
            <a:ext cx="2756452" cy="309438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D06E48E0-5AD3-44E8-93FE-1699A45F42A1}"/>
              </a:ext>
            </a:extLst>
          </p:cNvPr>
          <p:cNvCxnSpPr>
            <a:cxnSpLocks/>
          </p:cNvCxnSpPr>
          <p:nvPr/>
        </p:nvCxnSpPr>
        <p:spPr>
          <a:xfrm flipV="1">
            <a:off x="10103956" y="4432852"/>
            <a:ext cx="2756452" cy="3094383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3DDE6C-4910-405C-B7EA-C57D9435C7D8}"/>
              </a:ext>
            </a:extLst>
          </p:cNvPr>
          <p:cNvSpPr txBox="1"/>
          <p:nvPr/>
        </p:nvSpPr>
        <p:spPr>
          <a:xfrm>
            <a:off x="395937" y="2577548"/>
            <a:ext cx="1115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>
                <a:solidFill>
                  <a:schemeClr val="bg1"/>
                </a:solidFill>
                <a:effectLst/>
              </a:rPr>
              <a:t>   </a:t>
            </a:r>
            <a:r>
              <a:rPr lang="pl-PL" sz="4000" b="1" i="1" dirty="0">
                <a:solidFill>
                  <a:schemeClr val="bg1"/>
                </a:solidFill>
                <a:effectLst/>
              </a:rPr>
              <a:t>„Natura zawsze jest zdolna dać dużo tym, </a:t>
            </a:r>
          </a:p>
          <a:p>
            <a:r>
              <a:rPr lang="pl-PL" sz="4000" b="1" i="1" dirty="0">
                <a:solidFill>
                  <a:schemeClr val="bg1"/>
                </a:solidFill>
              </a:rPr>
              <a:t>                                       którzy pragną ją zrozumieć.”</a:t>
            </a:r>
            <a:endParaRPr lang="pl-PL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49BE9C0-C15F-45B2-B10B-894EF0F5391F}"/>
              </a:ext>
            </a:extLst>
          </p:cNvPr>
          <p:cNvSpPr txBox="1"/>
          <p:nvPr/>
        </p:nvSpPr>
        <p:spPr>
          <a:xfrm>
            <a:off x="841513" y="4668455"/>
            <a:ext cx="874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Zofia </a:t>
            </a:r>
            <a:r>
              <a:rPr lang="pl-PL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Gerlacjh</a:t>
            </a:r>
            <a:endParaRPr lang="pl-PL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F7CBAA8-17B0-49BB-BC95-8C6AE101806E}"/>
              </a:ext>
            </a:extLst>
          </p:cNvPr>
          <p:cNvCxnSpPr>
            <a:cxnSpLocks/>
          </p:cNvCxnSpPr>
          <p:nvPr/>
        </p:nvCxnSpPr>
        <p:spPr>
          <a:xfrm flipV="1">
            <a:off x="1895509" y="4358853"/>
            <a:ext cx="4613413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8F41022-4294-404D-B5BB-74021C3C7BB1}"/>
              </a:ext>
            </a:extLst>
          </p:cNvPr>
          <p:cNvCxnSpPr>
            <a:cxnSpLocks/>
          </p:cNvCxnSpPr>
          <p:nvPr/>
        </p:nvCxnSpPr>
        <p:spPr>
          <a:xfrm flipV="1">
            <a:off x="4999794" y="4545093"/>
            <a:ext cx="4588154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202</Words>
  <Application>Microsoft Office PowerPoint</Application>
  <PresentationFormat>Panoramiczny</PresentationFormat>
  <Paragraphs>32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Nikola Walas</dc:creator>
  <cp:lastModifiedBy>NIKOLA WALAS</cp:lastModifiedBy>
  <cp:revision>20</cp:revision>
  <dcterms:created xsi:type="dcterms:W3CDTF">2020-11-10T17:23:41Z</dcterms:created>
  <dcterms:modified xsi:type="dcterms:W3CDTF">2021-03-17T17:22:43Z</dcterms:modified>
</cp:coreProperties>
</file>