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7" r:id="rId31"/>
    <p:sldId id="285" r:id="rId32"/>
    <p:sldId id="286" r:id="rId3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9BFC9-C18B-4748-B548-A60D799A8292}" type="datetimeFigureOut">
              <a:rPr lang="pl-PL" smtClean="0"/>
              <a:t>2019-11-14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48E8C-2AA0-4F2F-8357-EBBE3DDAD4F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9BFC9-C18B-4748-B548-A60D799A8292}" type="datetimeFigureOut">
              <a:rPr lang="pl-PL" smtClean="0"/>
              <a:t>2019-11-14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48E8C-2AA0-4F2F-8357-EBBE3DDAD4F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9BFC9-C18B-4748-B548-A60D799A8292}" type="datetimeFigureOut">
              <a:rPr lang="pl-PL" smtClean="0"/>
              <a:t>2019-11-14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48E8C-2AA0-4F2F-8357-EBBE3DDAD4F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9BFC9-C18B-4748-B548-A60D799A8292}" type="datetimeFigureOut">
              <a:rPr lang="pl-PL" smtClean="0"/>
              <a:t>2019-11-14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48E8C-2AA0-4F2F-8357-EBBE3DDAD4F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9BFC9-C18B-4748-B548-A60D799A8292}" type="datetimeFigureOut">
              <a:rPr lang="pl-PL" smtClean="0"/>
              <a:t>2019-11-14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48E8C-2AA0-4F2F-8357-EBBE3DDAD4F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9BFC9-C18B-4748-B548-A60D799A8292}" type="datetimeFigureOut">
              <a:rPr lang="pl-PL" smtClean="0"/>
              <a:t>2019-11-14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48E8C-2AA0-4F2F-8357-EBBE3DDAD4F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9BFC9-C18B-4748-B548-A60D799A8292}" type="datetimeFigureOut">
              <a:rPr lang="pl-PL" smtClean="0"/>
              <a:t>2019-11-14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48E8C-2AA0-4F2F-8357-EBBE3DDAD4F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9BFC9-C18B-4748-B548-A60D799A8292}" type="datetimeFigureOut">
              <a:rPr lang="pl-PL" smtClean="0"/>
              <a:t>2019-11-14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48E8C-2AA0-4F2F-8357-EBBE3DDAD4F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9BFC9-C18B-4748-B548-A60D799A8292}" type="datetimeFigureOut">
              <a:rPr lang="pl-PL" smtClean="0"/>
              <a:t>2019-11-14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48E8C-2AA0-4F2F-8357-EBBE3DDAD4FB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9BFC9-C18B-4748-B548-A60D799A8292}" type="datetimeFigureOut">
              <a:rPr lang="pl-PL" smtClean="0"/>
              <a:t>2019-11-14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48E8C-2AA0-4F2F-8357-EBBE3DDAD4FB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D9BFC9-C18B-4748-B548-A60D799A8292}" type="datetimeFigureOut">
              <a:rPr lang="pl-PL" smtClean="0"/>
              <a:t>2019-11-14</a:t>
            </a:fld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3948E8C-2AA0-4F2F-8357-EBBE3DDAD4FB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53948E8C-2AA0-4F2F-8357-EBBE3DDAD4FB}" type="slidenum">
              <a:rPr lang="pl-PL" smtClean="0"/>
              <a:t>‹#›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pl-P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6D9BFC9-C18B-4748-B548-A60D799A8292}" type="datetimeFigureOut">
              <a:rPr lang="pl-PL" smtClean="0"/>
              <a:t>2019-11-14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720080"/>
          </a:xfrm>
        </p:spPr>
        <p:txBody>
          <a:bodyPr>
            <a:normAutofit fontScale="90000"/>
          </a:bodyPr>
          <a:lstStyle/>
          <a:p>
            <a:r>
              <a:rPr lang="pl-PL" dirty="0" smtClean="0">
                <a:latin typeface="Garamond" pitchFamily="18" charset="0"/>
              </a:rPr>
              <a:t>PRAWA DZIECKA</a:t>
            </a:r>
            <a:endParaRPr lang="pl-PL" dirty="0">
              <a:latin typeface="Garamond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3" y="1844824"/>
            <a:ext cx="5040560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5369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PRAWODO IMIENIA </a:t>
            </a:r>
            <a:br>
              <a:rPr lang="pl-PL" dirty="0"/>
            </a:br>
            <a:r>
              <a:rPr lang="pl-PL" dirty="0"/>
              <a:t>I NARODOWOŚCI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Każde dziecko ma prawo do </a:t>
            </a:r>
            <a:r>
              <a:rPr lang="pl-PL" dirty="0" smtClean="0"/>
              <a:t>otrzymania imienia </a:t>
            </a:r>
            <a:r>
              <a:rPr lang="pl-PL" dirty="0"/>
              <a:t>i obywatelstwa oraz do poznania</a:t>
            </a:r>
          </a:p>
          <a:p>
            <a:pPr marL="0" indent="0">
              <a:buNone/>
            </a:pPr>
            <a:r>
              <a:rPr lang="pl-PL" dirty="0"/>
              <a:t>swoich rodziców i objęcia opieką</a:t>
            </a:r>
          </a:p>
          <a:p>
            <a:pPr marL="0" indent="0">
              <a:buNone/>
            </a:pPr>
            <a:r>
              <a:rPr lang="pl-PL" dirty="0"/>
              <a:t>rodzicielską.</a:t>
            </a:r>
          </a:p>
          <a:p>
            <a:endParaRPr lang="pl-PL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708920"/>
            <a:ext cx="2578100" cy="3030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2969" y="4509120"/>
            <a:ext cx="2408237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550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PRAWO DO WYCHOWANIA </a:t>
            </a:r>
            <a:br>
              <a:rPr lang="pl-PL" dirty="0"/>
            </a:br>
            <a:r>
              <a:rPr lang="pl-PL" dirty="0"/>
              <a:t>W RODZINIE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Dziecko nie może zostać oddzielone od swoich</a:t>
            </a:r>
          </a:p>
          <a:p>
            <a:pPr marL="0" indent="0">
              <a:buNone/>
            </a:pPr>
            <a:r>
              <a:rPr lang="pl-PL" dirty="0"/>
              <a:t>rodziców wbrew ich woli, chyba, że leży to w interesie</a:t>
            </a:r>
          </a:p>
          <a:p>
            <a:pPr marL="0" indent="0">
              <a:buNone/>
            </a:pPr>
            <a:r>
              <a:rPr lang="pl-PL" dirty="0"/>
              <a:t>dziecka  i zdecyduje o tym sąd.</a:t>
            </a:r>
          </a:p>
          <a:p>
            <a:pPr marL="0" indent="0">
              <a:buNone/>
            </a:pPr>
            <a:r>
              <a:rPr lang="pl-PL" dirty="0"/>
              <a:t>Dziecko oddzielone od rodziców ma prawo </a:t>
            </a:r>
          </a:p>
          <a:p>
            <a:pPr marL="0" indent="0">
              <a:buNone/>
            </a:pPr>
            <a:r>
              <a:rPr lang="pl-PL" dirty="0"/>
              <a:t>do kontaktów z nimi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645024"/>
            <a:ext cx="3908425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6636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0000"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r>
              <a:rPr lang="pl-PL" sz="3200" b="0"/>
              <a:t/>
            </a:r>
            <a:br>
              <a:rPr lang="pl-PL" sz="3200" b="0"/>
            </a:br>
            <a:r>
              <a:rPr lang="pl-PL" sz="3200" b="0"/>
              <a:t>PRAWO DO WYPOWIEDZI</a:t>
            </a:r>
            <a:r>
              <a:rPr lang="pl-PL" b="0"/>
              <a:t/>
            </a:r>
            <a:br>
              <a:rPr lang="pl-PL" b="0"/>
            </a:br>
            <a:endParaRPr lang="pl-PL" b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Każdy ma prawo mieć swoje zdanie,</a:t>
            </a:r>
          </a:p>
          <a:p>
            <a:pPr marL="0" indent="0">
              <a:buNone/>
            </a:pPr>
            <a:r>
              <a:rPr lang="pl-PL" dirty="0"/>
              <a:t>własne myśli i poglądy. </a:t>
            </a:r>
          </a:p>
          <a:p>
            <a:pPr marL="0" indent="0">
              <a:buNone/>
            </a:pPr>
            <a:r>
              <a:rPr lang="pl-PL" dirty="0"/>
              <a:t>Dziecko może wypowiadać się w swoich </a:t>
            </a:r>
          </a:p>
          <a:p>
            <a:pPr marL="0" indent="0">
              <a:buNone/>
            </a:pPr>
            <a:r>
              <a:rPr lang="pl-PL" dirty="0"/>
              <a:t>sprawach przed Sądem lub w innych</a:t>
            </a:r>
          </a:p>
          <a:p>
            <a:pPr marL="0" indent="0">
              <a:buNone/>
            </a:pPr>
            <a:r>
              <a:rPr lang="pl-PL" dirty="0"/>
              <a:t>instytucjach. </a:t>
            </a:r>
          </a:p>
          <a:p>
            <a:endParaRPr lang="pl-PL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276872"/>
            <a:ext cx="1725613" cy="388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730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r>
              <a:rPr lang="pl-PL" b="0"/>
              <a:t> </a:t>
            </a:r>
            <a:r>
              <a:rPr lang="pl-PL" sz="3200" b="0"/>
              <a:t>PRAWO DO INFORMACJI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3701008"/>
          </a:xfrm>
        </p:spPr>
        <p:txBody>
          <a:bodyPr>
            <a:normAutofit/>
          </a:bodyPr>
          <a:lstStyle/>
          <a:p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Dziecko </a:t>
            </a:r>
            <a:r>
              <a:rPr lang="pl-PL" dirty="0"/>
              <a:t>ma prawo do wypowiedzi. </a:t>
            </a:r>
          </a:p>
          <a:p>
            <a:pPr marL="0" indent="0">
              <a:buNone/>
            </a:pPr>
            <a:r>
              <a:rPr lang="pl-PL" dirty="0"/>
              <a:t>Możemy szukać informacji, wypowiadać</a:t>
            </a:r>
          </a:p>
          <a:p>
            <a:pPr marL="0" indent="0">
              <a:buNone/>
            </a:pPr>
            <a:r>
              <a:rPr lang="pl-PL" dirty="0"/>
              <a:t>się w dowolny sposób (np. mówiąc,</a:t>
            </a:r>
          </a:p>
          <a:p>
            <a:pPr marL="0" indent="0">
              <a:buNone/>
            </a:pPr>
            <a:r>
              <a:rPr lang="pl-PL" dirty="0"/>
              <a:t>pisząc, tworząc sztuki teatralne, rysując). </a:t>
            </a:r>
          </a:p>
          <a:p>
            <a:pPr marL="0" indent="0">
              <a:buNone/>
            </a:pPr>
            <a:r>
              <a:rPr lang="pl-PL" dirty="0"/>
              <a:t>Należy jednak pamiętać, aby korzystając </a:t>
            </a:r>
          </a:p>
          <a:p>
            <a:pPr marL="0" indent="0">
              <a:buNone/>
            </a:pPr>
            <a:r>
              <a:rPr lang="pl-PL" dirty="0"/>
              <a:t>z prawa do wypowiedzi nikogo nie obrazić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861614"/>
            <a:ext cx="1944687" cy="2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1689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r>
              <a:rPr lang="pl-PL" sz="2400"/>
              <a:t>PRAWO DO SWOBODY MYSLI, </a:t>
            </a:r>
            <a:br>
              <a:rPr lang="pl-PL" sz="2400"/>
            </a:br>
            <a:r>
              <a:rPr lang="pl-PL" sz="2400"/>
              <a:t>SUMIENIA I WYZNANIA</a:t>
            </a:r>
            <a:r>
              <a:rPr lang="pl-PL"/>
              <a:t>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Każde dziecko ma prawo do swobody myśli,</a:t>
            </a:r>
          </a:p>
          <a:p>
            <a:pPr marL="0" indent="0">
              <a:buNone/>
            </a:pPr>
            <a:r>
              <a:rPr lang="pl-PL" dirty="0"/>
              <a:t>sumienia i wyznania.</a:t>
            </a:r>
          </a:p>
          <a:p>
            <a:pPr marL="0" indent="0">
              <a:buNone/>
            </a:pPr>
            <a:r>
              <a:rPr lang="pl-PL" dirty="0"/>
              <a:t>Rodzice mają pierwszeństwo w kierowaniu</a:t>
            </a:r>
          </a:p>
          <a:p>
            <a:pPr marL="0" indent="0">
              <a:buNone/>
            </a:pPr>
            <a:r>
              <a:rPr lang="pl-PL" dirty="0"/>
              <a:t>dzieckiem, w korzystaniu z tego prawa. </a:t>
            </a:r>
            <a:br>
              <a:rPr lang="pl-PL" dirty="0"/>
            </a:br>
            <a:endParaRPr lang="pl-PL" dirty="0"/>
          </a:p>
          <a:p>
            <a:endParaRPr lang="pl-PL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780928"/>
            <a:ext cx="2736850" cy="365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503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r>
              <a:rPr lang="pl-PL" sz="3200" b="0"/>
              <a:t>PRAWO DO PRYWATNOŚCI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Nikt nie ma prawa poniżać </a:t>
            </a:r>
          </a:p>
          <a:p>
            <a:pPr marL="0" indent="0">
              <a:buNone/>
            </a:pPr>
            <a:r>
              <a:rPr lang="pl-PL" dirty="0"/>
              <a:t>i ośmieszać dziecka ani wtrącać </a:t>
            </a:r>
          </a:p>
          <a:p>
            <a:pPr marL="0" indent="0">
              <a:buNone/>
            </a:pPr>
            <a:r>
              <a:rPr lang="pl-PL" dirty="0"/>
              <a:t>Się do jego osobistych spraw,</a:t>
            </a:r>
          </a:p>
          <a:p>
            <a:pPr marL="0" indent="0">
              <a:buNone/>
            </a:pPr>
            <a:r>
              <a:rPr lang="pl-PL" dirty="0"/>
              <a:t>czytać listów, wiadomości</a:t>
            </a:r>
          </a:p>
          <a:p>
            <a:pPr marL="0" indent="0">
              <a:buNone/>
            </a:pPr>
            <a:r>
              <a:rPr lang="pl-PL" dirty="0"/>
              <a:t>czy pamiętników – chyba, </a:t>
            </a:r>
          </a:p>
          <a:p>
            <a:pPr marL="0" indent="0">
              <a:buNone/>
            </a:pPr>
            <a:r>
              <a:rPr lang="pl-PL" dirty="0"/>
              <a:t>że w uzasadnionych sytuacjach sąd</a:t>
            </a:r>
          </a:p>
          <a:p>
            <a:pPr marL="0" indent="0">
              <a:buNone/>
            </a:pPr>
            <a:r>
              <a:rPr lang="pl-PL" dirty="0"/>
              <a:t>zadecyduje inaczej. </a:t>
            </a:r>
          </a:p>
          <a:p>
            <a:endParaRPr lang="pl-PL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790" y="1628800"/>
            <a:ext cx="3335337" cy="418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4691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DOSTĘP DO RÓŻNYCH MEDIÓW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Każde dziecko ma prawo do dostępu</a:t>
            </a:r>
          </a:p>
          <a:p>
            <a:pPr marL="0" indent="0">
              <a:buNone/>
            </a:pPr>
            <a:r>
              <a:rPr lang="pl-PL" dirty="0"/>
              <a:t>do informacji rozpowszechnianych</a:t>
            </a:r>
          </a:p>
          <a:p>
            <a:pPr marL="0" indent="0">
              <a:buNone/>
            </a:pPr>
            <a:r>
              <a:rPr lang="pl-PL" dirty="0"/>
              <a:t>przez środki masowego przekaz! </a:t>
            </a:r>
          </a:p>
          <a:p>
            <a:pPr marL="0" indent="0">
              <a:buNone/>
            </a:pPr>
            <a:r>
              <a:rPr lang="pl-PL" dirty="0"/>
              <a:t>Choć rodzice czy opiekunowie</a:t>
            </a:r>
          </a:p>
          <a:p>
            <a:pPr marL="0" indent="0">
              <a:buNone/>
            </a:pPr>
            <a:r>
              <a:rPr lang="pl-PL" dirty="0"/>
              <a:t>powinni czuwać nad tym, z czego </a:t>
            </a:r>
          </a:p>
          <a:p>
            <a:pPr marL="0" indent="0">
              <a:buNone/>
            </a:pPr>
            <a:r>
              <a:rPr lang="pl-PL" dirty="0"/>
              <a:t>i jak długo korzysta. </a:t>
            </a:r>
          </a:p>
          <a:p>
            <a:endParaRPr lang="pl-PL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429000"/>
            <a:ext cx="3078163" cy="290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1185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OCHRONA PRZED PRZEMOCĄ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r>
              <a:rPr lang="pl-PL" dirty="0" smtClean="0"/>
              <a:t>Nikt</a:t>
            </a:r>
            <a:r>
              <a:rPr lang="pl-PL" dirty="0"/>
              <a:t>, nawet mama czy tata nie ma prawa bić dziecka </a:t>
            </a:r>
          </a:p>
          <a:p>
            <a:pPr marL="0" indent="0">
              <a:buNone/>
            </a:pPr>
            <a:r>
              <a:rPr lang="pl-PL" dirty="0"/>
              <a:t>lub dręczyć go w inny sposób! Rodzicom i opiekunom </a:t>
            </a:r>
          </a:p>
          <a:p>
            <a:pPr marL="0" indent="0">
              <a:buNone/>
            </a:pPr>
            <a:r>
              <a:rPr lang="pl-PL" dirty="0"/>
              <a:t>nie wolno zaniedbywać dziecka. Zadaniem dorosłych </a:t>
            </a:r>
          </a:p>
          <a:p>
            <a:pPr marL="0" indent="0">
              <a:buNone/>
            </a:pPr>
            <a:r>
              <a:rPr lang="pl-PL" dirty="0"/>
              <a:t>jest chronić dziecko przed przemocą. 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563" y="3933056"/>
            <a:ext cx="4273550" cy="2481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486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PRAWO DO OPIEKI MEDYCZNEJ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Gdy dziecko zachoruje,</a:t>
            </a:r>
          </a:p>
          <a:p>
            <a:pPr marL="0" indent="0">
              <a:buNone/>
            </a:pPr>
            <a:r>
              <a:rPr lang="pl-PL" dirty="0"/>
              <a:t>zawsze ma prawo do </a:t>
            </a:r>
            <a:r>
              <a:rPr lang="pl-PL" dirty="0" smtClean="0"/>
              <a:t>leczenia.</a:t>
            </a:r>
            <a:endParaRPr lang="pl-PL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138" y="2493996"/>
            <a:ext cx="3687763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4343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>
            <a:normAutofit fontScale="90000"/>
          </a:bodyPr>
          <a:lstStyle/>
          <a:p>
            <a:r>
              <a:rPr lang="pl-PL" dirty="0"/>
              <a:t>PRAWO DO ZABEZPIECZENIA SPOŁECZNEGO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8256" y="1884218"/>
            <a:ext cx="6159330" cy="39930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Każde dziecko ma prawo do poziomu życia</a:t>
            </a:r>
          </a:p>
          <a:p>
            <a:pPr marL="0" indent="0">
              <a:buNone/>
            </a:pPr>
            <a:r>
              <a:rPr lang="pl-PL" dirty="0"/>
              <a:t>odpowiadającego jego rozwojowi</a:t>
            </a:r>
          </a:p>
          <a:p>
            <a:pPr marL="0" indent="0">
              <a:buNone/>
            </a:pPr>
            <a:r>
              <a:rPr lang="pl-PL" dirty="0"/>
              <a:t>fizycznemu, psychicznemu, duchowemu,</a:t>
            </a:r>
          </a:p>
          <a:p>
            <a:pPr marL="0" indent="0">
              <a:buNone/>
            </a:pPr>
            <a:r>
              <a:rPr lang="pl-PL" dirty="0"/>
              <a:t>moralnemu i społecznemu, za co główną</a:t>
            </a:r>
          </a:p>
          <a:p>
            <a:pPr marL="0" indent="0">
              <a:buNone/>
            </a:pPr>
            <a:r>
              <a:rPr lang="pl-PL" dirty="0"/>
              <a:t>odpowiedzialność ponoszą jego rodzice.</a:t>
            </a:r>
          </a:p>
          <a:p>
            <a:pPr marL="0" indent="0">
              <a:buNone/>
            </a:pPr>
            <a:r>
              <a:rPr lang="pl-PL" dirty="0"/>
              <a:t>Jeśli rodzina dziecka jest w trudnej sytuacji</a:t>
            </a:r>
          </a:p>
          <a:p>
            <a:pPr marL="0" indent="0">
              <a:buNone/>
            </a:pPr>
            <a:r>
              <a:rPr lang="pl-PL" dirty="0"/>
              <a:t>finansowej, państwo, powinno dziecku</a:t>
            </a:r>
          </a:p>
          <a:p>
            <a:pPr marL="0" indent="0">
              <a:buNone/>
            </a:pPr>
            <a:r>
              <a:rPr lang="pl-PL" dirty="0"/>
              <a:t>pomóc. </a:t>
            </a:r>
          </a:p>
          <a:p>
            <a:endParaRPr lang="pl-PL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6463" y="3717032"/>
            <a:ext cx="3157537" cy="3002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7141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6000" dirty="0" smtClean="0"/>
              <a:t>20</a:t>
            </a:r>
            <a:r>
              <a:rPr lang="pl-PL" dirty="0" smtClean="0"/>
              <a:t> Listopada obchodzimy Ogólnopolski   Dzień </a:t>
            </a:r>
            <a:r>
              <a:rPr lang="pl-PL" dirty="0"/>
              <a:t>P</a:t>
            </a:r>
            <a:r>
              <a:rPr lang="pl-PL" dirty="0" smtClean="0"/>
              <a:t>raw </a:t>
            </a:r>
            <a:r>
              <a:rPr lang="pl-PL" dirty="0"/>
              <a:t>D</a:t>
            </a:r>
            <a:r>
              <a:rPr lang="pl-PL" dirty="0" smtClean="0"/>
              <a:t>ziecka</a:t>
            </a:r>
            <a:endParaRPr lang="pl-PL" dirty="0"/>
          </a:p>
        </p:txBody>
      </p:sp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371724"/>
            <a:ext cx="4824535" cy="4081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197257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PRAWO DO NAUKI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Dzieci maja prawo do nauki.</a:t>
            </a:r>
          </a:p>
          <a:p>
            <a:pPr marL="0" indent="0">
              <a:buNone/>
            </a:pPr>
            <a:r>
              <a:rPr lang="pl-PL" dirty="0"/>
              <a:t>Dzięki temu prawu </a:t>
            </a:r>
          </a:p>
          <a:p>
            <a:pPr marL="0" indent="0">
              <a:buNone/>
            </a:pPr>
            <a:r>
              <a:rPr lang="pl-PL" dirty="0"/>
              <a:t>mogą uczyć się za darmo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249813"/>
            <a:ext cx="3913187" cy="271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2728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PRAWO DO ROZWIJANIA ZDOLNOŚCI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Nauka dziecka powinna być ukierunkowana</a:t>
            </a:r>
          </a:p>
          <a:p>
            <a:pPr marL="0" indent="0">
              <a:buNone/>
            </a:pPr>
            <a:r>
              <a:rPr lang="pl-PL" dirty="0"/>
              <a:t>przede wszystkim na rozwijanie osobowości,</a:t>
            </a:r>
          </a:p>
          <a:p>
            <a:pPr marL="0" indent="0">
              <a:buNone/>
            </a:pPr>
            <a:r>
              <a:rPr lang="pl-PL" dirty="0"/>
              <a:t>talentów oraz zdolności umysłowych </a:t>
            </a:r>
          </a:p>
          <a:p>
            <a:pPr marL="0" indent="0">
              <a:buNone/>
            </a:pPr>
            <a:r>
              <a:rPr lang="pl-PL" dirty="0"/>
              <a:t>i fizycznych, rozwijanie szacunku dla praw</a:t>
            </a:r>
          </a:p>
          <a:p>
            <a:pPr marL="0" indent="0">
              <a:buNone/>
            </a:pPr>
            <a:r>
              <a:rPr lang="pl-PL" dirty="0"/>
              <a:t>człowieka oraz szacunku dla rodziców.</a:t>
            </a:r>
          </a:p>
          <a:p>
            <a:endParaRPr lang="pl-PL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005064"/>
            <a:ext cx="3378200" cy="2495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744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Ro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 pitchFamily="18" charset="0"/>
              </a:defRPr>
            </a:lvl9pPr>
          </a:lstStyle>
          <a:p>
            <a:r>
              <a:rPr lang="pl-PL" sz="3200" b="0"/>
              <a:t>PRAWO DO WYPOCZYNKU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Każde dziecko ma prawo </a:t>
            </a:r>
            <a:r>
              <a:rPr lang="pl-PL" dirty="0" smtClean="0"/>
              <a:t>do </a:t>
            </a:r>
            <a:r>
              <a:rPr lang="pl-PL" dirty="0"/>
              <a:t>wypoczynku i czasu wolnego </a:t>
            </a:r>
          </a:p>
          <a:p>
            <a:pPr marL="0" indent="0">
              <a:buNone/>
            </a:pPr>
            <a:r>
              <a:rPr lang="pl-PL" dirty="0"/>
              <a:t>oraz do uczestniczenia w życiu</a:t>
            </a:r>
          </a:p>
          <a:p>
            <a:pPr marL="0" indent="0">
              <a:buNone/>
            </a:pPr>
            <a:r>
              <a:rPr lang="pl-PL" dirty="0"/>
              <a:t>kulturalnym i artystycznym.</a:t>
            </a:r>
            <a:br>
              <a:rPr lang="pl-PL" dirty="0"/>
            </a:br>
            <a:endParaRPr lang="pl-PL" dirty="0"/>
          </a:p>
          <a:p>
            <a:endParaRPr lang="pl-PL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284983"/>
            <a:ext cx="2816225" cy="282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4018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PRAWO DO OCHRONY PRZED WYKORZYSTYWANIEM DO PRACY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Dziecka nie można zmuszać do pracy</a:t>
            </a:r>
          </a:p>
          <a:p>
            <a:pPr marL="0" indent="0">
              <a:buNone/>
            </a:pPr>
            <a:r>
              <a:rPr lang="pl-PL" dirty="0"/>
              <a:t>zarobkowej, szczególnie zajęć</a:t>
            </a:r>
          </a:p>
          <a:p>
            <a:pPr marL="0" indent="0">
              <a:buNone/>
            </a:pPr>
            <a:r>
              <a:rPr lang="pl-PL" dirty="0"/>
              <a:t>niebezpiecznych lub utrudniających </a:t>
            </a:r>
          </a:p>
          <a:p>
            <a:pPr marL="0" indent="0">
              <a:buNone/>
            </a:pPr>
            <a:r>
              <a:rPr lang="pl-PL" dirty="0"/>
              <a:t>Naukę i rozwój. </a:t>
            </a:r>
          </a:p>
          <a:p>
            <a:endParaRPr lang="pl-PL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79" y="3140968"/>
            <a:ext cx="2925763" cy="293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937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PRAWO DO OCHRONY PRZED NARKOTYKAMI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Państwo zobowiązane jest </a:t>
            </a:r>
          </a:p>
          <a:p>
            <a:pPr marL="0" indent="0">
              <a:buNone/>
            </a:pPr>
            <a:r>
              <a:rPr lang="pl-PL" dirty="0"/>
              <a:t>do ochrony dziecka przed</a:t>
            </a:r>
          </a:p>
          <a:p>
            <a:pPr marL="0" indent="0">
              <a:buNone/>
            </a:pPr>
            <a:r>
              <a:rPr lang="pl-PL" dirty="0"/>
              <a:t>używaniem narkotyków </a:t>
            </a:r>
          </a:p>
          <a:p>
            <a:pPr marL="0" indent="0">
              <a:buNone/>
            </a:pPr>
            <a:r>
              <a:rPr lang="pl-PL" dirty="0"/>
              <a:t>Oraz wykorzystywaniem </a:t>
            </a:r>
          </a:p>
          <a:p>
            <a:pPr marL="0" indent="0">
              <a:buNone/>
            </a:pPr>
            <a:r>
              <a:rPr lang="pl-PL" dirty="0"/>
              <a:t>go przy produkcji tego typu</a:t>
            </a:r>
          </a:p>
          <a:p>
            <a:pPr marL="0" indent="0">
              <a:buNone/>
            </a:pPr>
            <a:r>
              <a:rPr lang="pl-PL" dirty="0"/>
              <a:t>substancji i handlu nimi.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43302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KONWENCJA O PRAWACH DZIECKA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Państwo zobowiązane jest </a:t>
            </a:r>
          </a:p>
          <a:p>
            <a:pPr marL="0" indent="0">
              <a:buNone/>
            </a:pPr>
            <a:r>
              <a:rPr lang="pl-PL" dirty="0"/>
              <a:t>do przeciwdziałania także</a:t>
            </a:r>
          </a:p>
          <a:p>
            <a:pPr marL="0" indent="0">
              <a:buNone/>
            </a:pPr>
            <a:r>
              <a:rPr lang="pl-PL" dirty="0"/>
              <a:t>wszelkim innym formom</a:t>
            </a:r>
          </a:p>
          <a:p>
            <a:pPr marL="0" indent="0">
              <a:buNone/>
            </a:pPr>
            <a:r>
              <a:rPr lang="pl-PL" dirty="0"/>
              <a:t>wyzysku niż wymienione</a:t>
            </a:r>
          </a:p>
          <a:p>
            <a:pPr marL="0" indent="0">
              <a:buNone/>
            </a:pPr>
            <a:r>
              <a:rPr lang="pl-PL" dirty="0"/>
              <a:t>powyżej, w jakimkolwiek</a:t>
            </a:r>
          </a:p>
          <a:p>
            <a:pPr marL="0" indent="0">
              <a:buNone/>
            </a:pPr>
            <a:r>
              <a:rPr lang="pl-PL" dirty="0"/>
              <a:t>aspekcie naruszającym dobra</a:t>
            </a:r>
          </a:p>
          <a:p>
            <a:pPr marL="0" indent="0">
              <a:buNone/>
            </a:pPr>
            <a:r>
              <a:rPr lang="pl-PL" dirty="0"/>
              <a:t>dziecka.</a:t>
            </a:r>
          </a:p>
          <a:p>
            <a:endParaRPr lang="pl-PL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420888"/>
            <a:ext cx="3908425" cy="398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7698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solidFill>
                  <a:srgbClr val="00B050"/>
                </a:solidFill>
              </a:rPr>
              <a:t>Szanuj mnie, żebym szanował innych.</a:t>
            </a:r>
            <a:br>
              <a:rPr lang="pl-PL" dirty="0">
                <a:solidFill>
                  <a:srgbClr val="00B050"/>
                </a:solidFill>
              </a:rPr>
            </a:br>
            <a:r>
              <a:rPr lang="pl-PL" dirty="0">
                <a:solidFill>
                  <a:srgbClr val="00B050"/>
                </a:solidFill>
              </a:rPr>
              <a:t>Wybaczaj, żebym umiał wybaczać.</a:t>
            </a:r>
            <a:br>
              <a:rPr lang="pl-PL" dirty="0">
                <a:solidFill>
                  <a:srgbClr val="00B050"/>
                </a:solidFill>
              </a:rPr>
            </a:br>
            <a:r>
              <a:rPr lang="pl-PL" dirty="0">
                <a:solidFill>
                  <a:srgbClr val="00B050"/>
                </a:solidFill>
              </a:rPr>
              <a:t>Słuchaj, żebym umiał słuchać.</a:t>
            </a:r>
          </a:p>
          <a:p>
            <a:pPr marL="0" indent="0">
              <a:buNone/>
            </a:pPr>
            <a:r>
              <a:rPr lang="pl-PL" dirty="0">
                <a:solidFill>
                  <a:srgbClr val="00B050"/>
                </a:solidFill>
              </a:rPr>
              <a:t>Nie bij, żebym nie bił.</a:t>
            </a:r>
          </a:p>
          <a:p>
            <a:pPr marL="0" indent="0">
              <a:buNone/>
            </a:pPr>
            <a:r>
              <a:rPr lang="pl-PL" dirty="0">
                <a:solidFill>
                  <a:srgbClr val="00B050"/>
                </a:solidFill>
              </a:rPr>
              <a:t>Nie poniżaj, żebym nie poniżał.</a:t>
            </a:r>
          </a:p>
          <a:p>
            <a:pPr marL="0" indent="0">
              <a:buNone/>
            </a:pPr>
            <a:r>
              <a:rPr lang="pl-PL" dirty="0">
                <a:solidFill>
                  <a:srgbClr val="00B050"/>
                </a:solidFill>
              </a:rPr>
              <a:t>Rozmawiaj ze mną, żebym umiał rozmawiać.</a:t>
            </a:r>
          </a:p>
          <a:p>
            <a:pPr marL="0" indent="0">
              <a:buNone/>
            </a:pPr>
            <a:r>
              <a:rPr lang="pl-PL" dirty="0">
                <a:solidFill>
                  <a:srgbClr val="00B050"/>
                </a:solidFill>
              </a:rPr>
              <a:t>Nie wyśmiewaj, nie obrażaj, nie lekceważ, </a:t>
            </a:r>
            <a:br>
              <a:rPr lang="pl-PL" dirty="0">
                <a:solidFill>
                  <a:srgbClr val="00B050"/>
                </a:solidFill>
              </a:rPr>
            </a:br>
            <a:r>
              <a:rPr lang="pl-PL" dirty="0">
                <a:solidFill>
                  <a:srgbClr val="00B050"/>
                </a:solidFill>
              </a:rPr>
              <a:t>kochaj mnie, żebym umiał kochać</a:t>
            </a:r>
            <a:br>
              <a:rPr lang="pl-PL" dirty="0">
                <a:solidFill>
                  <a:srgbClr val="00B050"/>
                </a:solidFill>
              </a:rPr>
            </a:br>
            <a:r>
              <a:rPr lang="pl-PL" dirty="0">
                <a:solidFill>
                  <a:srgbClr val="00B050"/>
                </a:solidFill>
              </a:rPr>
              <a:t>Uczę się życia od ciebie.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8555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Gdzie możesz szukać pomocy? </a:t>
            </a:r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28384" y="1600200"/>
            <a:ext cx="5677632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1281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 </a:t>
            </a:r>
            <a:r>
              <a:rPr lang="pl-PL" dirty="0">
                <a:latin typeface="Georgia" pitchFamily="18" charset="0"/>
              </a:rPr>
              <a:t>„Dziecko zostało uznane za człowieka, za istotę, </a:t>
            </a:r>
            <a:br>
              <a:rPr lang="pl-PL" dirty="0">
                <a:latin typeface="Georgia" pitchFamily="18" charset="0"/>
              </a:rPr>
            </a:br>
            <a:r>
              <a:rPr lang="pl-PL" dirty="0">
                <a:latin typeface="Georgia" pitchFamily="18" charset="0"/>
              </a:rPr>
              <a:t>z którą trzeba się liczyć, której nie wolno wieść na smyczy, lecz należy kierować nią umiejętnie, </a:t>
            </a:r>
            <a:br>
              <a:rPr lang="pl-PL" dirty="0">
                <a:latin typeface="Georgia" pitchFamily="18" charset="0"/>
              </a:rPr>
            </a:br>
            <a:r>
              <a:rPr lang="pl-PL" dirty="0">
                <a:latin typeface="Georgia" pitchFamily="18" charset="0"/>
              </a:rPr>
              <a:t>z rozwagą, wysiłkiem umysłu, uczucia i woli</a:t>
            </a:r>
            <a:r>
              <a:rPr lang="pl-PL" dirty="0" smtClean="0">
                <a:latin typeface="Georgia" pitchFamily="18" charset="0"/>
              </a:rPr>
              <a:t>”.</a:t>
            </a:r>
          </a:p>
          <a:p>
            <a:pPr marL="0" indent="0">
              <a:buNone/>
            </a:pPr>
            <a:endParaRPr lang="pl-PL" dirty="0">
              <a:latin typeface="Georgia" pitchFamily="18" charset="0"/>
            </a:endParaRPr>
          </a:p>
          <a:p>
            <a:pPr marL="0" indent="0">
              <a:buNone/>
            </a:pPr>
            <a:endParaRPr lang="pl-PL" dirty="0" smtClean="0">
              <a:latin typeface="Georgia" pitchFamily="18" charset="0"/>
            </a:endParaRPr>
          </a:p>
          <a:p>
            <a:pPr marL="0" indent="0">
              <a:buNone/>
            </a:pPr>
            <a:r>
              <a:rPr lang="pl-PL" dirty="0" smtClean="0">
                <a:latin typeface="Georgia" pitchFamily="18" charset="0"/>
              </a:rPr>
              <a:t>Janusz Korczak o </a:t>
            </a:r>
            <a:r>
              <a:rPr lang="pl-PL" dirty="0">
                <a:latin typeface="Georgia" pitchFamily="18" charset="0"/>
              </a:rPr>
              <a:t>P</a:t>
            </a:r>
            <a:r>
              <a:rPr lang="pl-PL" dirty="0" smtClean="0">
                <a:latin typeface="Georgia" pitchFamily="18" charset="0"/>
              </a:rPr>
              <a:t>rawach Dziecka </a:t>
            </a:r>
            <a:endParaRPr lang="pl-PL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67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98178"/>
          </a:xfrm>
        </p:spPr>
        <p:txBody>
          <a:bodyPr>
            <a:normAutofit fontScale="90000"/>
          </a:bodyPr>
          <a:lstStyle/>
          <a:p>
            <a:r>
              <a:rPr lang="pl-PL" dirty="0"/>
              <a:t>Dziecko ma nie tylko prawa, </a:t>
            </a:r>
            <a:br>
              <a:rPr lang="pl-PL" dirty="0"/>
            </a:br>
            <a:r>
              <a:rPr lang="pl-PL" dirty="0"/>
              <a:t>ale też obowiązki, których musi przestrzegać.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56510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dirty="0"/>
              <a:t>Obowiązki dziecka: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• </a:t>
            </a:r>
            <a:r>
              <a:rPr lang="pl-PL" dirty="0" smtClean="0"/>
              <a:t>Szanować </a:t>
            </a:r>
            <a:r>
              <a:rPr lang="pl-PL" dirty="0"/>
              <a:t>swoich rodziców i aktywnie pomagać im w </a:t>
            </a:r>
            <a:r>
              <a:rPr lang="pl-PL" dirty="0" smtClean="0"/>
              <a:t>domowych czynnościach.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• </a:t>
            </a:r>
            <a:r>
              <a:rPr lang="pl-PL" dirty="0" smtClean="0"/>
              <a:t>Rzetelnie </a:t>
            </a:r>
            <a:r>
              <a:rPr lang="pl-PL" dirty="0"/>
              <a:t>spełniać obowiązki </a:t>
            </a:r>
            <a:r>
              <a:rPr lang="pl-PL" dirty="0" smtClean="0"/>
              <a:t>ucznia.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• </a:t>
            </a:r>
            <a:r>
              <a:rPr lang="pl-PL" dirty="0" smtClean="0"/>
              <a:t>Szanować </a:t>
            </a:r>
            <a:r>
              <a:rPr lang="pl-PL" dirty="0"/>
              <a:t>swoją pracę i </a:t>
            </a:r>
            <a:r>
              <a:rPr lang="pl-PL" dirty="0" smtClean="0"/>
              <a:t>innych.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• </a:t>
            </a:r>
            <a:r>
              <a:rPr lang="pl-PL" dirty="0" smtClean="0"/>
              <a:t>Dbać </a:t>
            </a:r>
            <a:r>
              <a:rPr lang="pl-PL" dirty="0"/>
              <a:t>i szanować o zabawki oraz inne przedmioty otrzymane od rodziców i </a:t>
            </a:r>
            <a:r>
              <a:rPr lang="pl-PL" dirty="0" smtClean="0"/>
              <a:t>innych.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• </a:t>
            </a:r>
            <a:r>
              <a:rPr lang="pl-PL" dirty="0" smtClean="0"/>
              <a:t>W </a:t>
            </a:r>
            <a:r>
              <a:rPr lang="pl-PL" dirty="0"/>
              <a:t>przedszkolu, szkole i w domu zgodnie współdziałać z innymi dziećmi w </a:t>
            </a:r>
            <a:r>
              <a:rPr lang="pl-PL" dirty="0" smtClean="0"/>
              <a:t>zabawie.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• </a:t>
            </a:r>
            <a:r>
              <a:rPr lang="pl-PL" dirty="0" smtClean="0"/>
              <a:t>Szanować  </a:t>
            </a:r>
            <a:r>
              <a:rPr lang="pl-PL" dirty="0"/>
              <a:t>i wzrastać w poczuciu odpowiedzialności za środowisko przyrodnicze i wszystko co jest z tym </a:t>
            </a:r>
            <a:r>
              <a:rPr lang="pl-PL" dirty="0" smtClean="0"/>
              <a:t>związane.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• </a:t>
            </a:r>
            <a:r>
              <a:rPr lang="pl-PL" dirty="0" smtClean="0"/>
              <a:t>Akceptować </a:t>
            </a:r>
            <a:r>
              <a:rPr lang="pl-PL" dirty="0"/>
              <a:t>i aktywnie pomagać osobom niepełnosprawnym i być wrażliwym na krzywdę </a:t>
            </a:r>
            <a:r>
              <a:rPr lang="pl-PL" dirty="0" smtClean="0"/>
              <a:t>innych.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• </a:t>
            </a:r>
            <a:r>
              <a:rPr lang="pl-PL" dirty="0" smtClean="0"/>
              <a:t>Wiernie </a:t>
            </a:r>
            <a:r>
              <a:rPr lang="pl-PL" dirty="0"/>
              <a:t>służyć </a:t>
            </a:r>
            <a:r>
              <a:rPr lang="pl-PL" dirty="0" smtClean="0"/>
              <a:t>Ojczyźnie.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• </a:t>
            </a:r>
            <a:r>
              <a:rPr lang="pl-PL" dirty="0" smtClean="0"/>
              <a:t>Być </a:t>
            </a:r>
            <a:r>
              <a:rPr lang="pl-PL" dirty="0"/>
              <a:t>wiernym Bogu i religii.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6690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/>
              <a:t>Rzecznik Praw Dziecka </a:t>
            </a:r>
            <a:br>
              <a:rPr lang="pl-PL" dirty="0" smtClean="0"/>
            </a:br>
            <a:r>
              <a:rPr lang="pl-PL" dirty="0" smtClean="0"/>
              <a:t>Marek Michalak </a:t>
            </a:r>
            <a:endParaRPr lang="pl-PL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901391"/>
            <a:ext cx="2548349" cy="281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208971"/>
            <a:ext cx="4375546" cy="4195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22664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9"/>
            <a:ext cx="8208912" cy="6120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88106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sz="4000" dirty="0" smtClean="0">
                <a:latin typeface="Batang" pitchFamily="18" charset="-127"/>
                <a:ea typeface="Batang" pitchFamily="18" charset="-127"/>
                <a:cs typeface="Arial Unicode MS" pitchFamily="34" charset="-128"/>
              </a:rPr>
              <a:t>Przygotowała </a:t>
            </a:r>
            <a:br>
              <a:rPr lang="pl-PL" sz="4000" dirty="0" smtClean="0">
                <a:latin typeface="Batang" pitchFamily="18" charset="-127"/>
                <a:ea typeface="Batang" pitchFamily="18" charset="-127"/>
                <a:cs typeface="Arial Unicode MS" pitchFamily="34" charset="-128"/>
              </a:rPr>
            </a:br>
            <a:r>
              <a:rPr lang="pl-PL" sz="4000" dirty="0" smtClean="0">
                <a:latin typeface="Batang" pitchFamily="18" charset="-127"/>
                <a:ea typeface="Batang" pitchFamily="18" charset="-127"/>
                <a:cs typeface="Arial Unicode MS" pitchFamily="34" charset="-128"/>
              </a:rPr>
              <a:t>Oliwia Niegowska klasa 7 </a:t>
            </a:r>
            <a:r>
              <a:rPr lang="pl-PL" sz="2000" dirty="0" smtClean="0">
                <a:latin typeface="Batang" pitchFamily="18" charset="-127"/>
                <a:ea typeface="Batang" pitchFamily="18" charset="-127"/>
                <a:cs typeface="Arial Unicode MS" pitchFamily="34" charset="-128"/>
              </a:rPr>
              <a:t/>
            </a:r>
            <a:br>
              <a:rPr lang="pl-PL" sz="2000" dirty="0" smtClean="0">
                <a:latin typeface="Batang" pitchFamily="18" charset="-127"/>
                <a:ea typeface="Batang" pitchFamily="18" charset="-127"/>
                <a:cs typeface="Arial Unicode MS" pitchFamily="34" charset="-128"/>
              </a:rPr>
            </a:br>
            <a:r>
              <a:rPr lang="pl-PL" sz="2000" dirty="0">
                <a:latin typeface="Batang" pitchFamily="18" charset="-127"/>
                <a:ea typeface="Batang" pitchFamily="18" charset="-127"/>
                <a:cs typeface="Arial Unicode MS" pitchFamily="34" charset="-128"/>
              </a:rPr>
              <a:t/>
            </a:r>
            <a:br>
              <a:rPr lang="pl-PL" sz="2000" dirty="0">
                <a:latin typeface="Batang" pitchFamily="18" charset="-127"/>
                <a:ea typeface="Batang" pitchFamily="18" charset="-127"/>
                <a:cs typeface="Arial Unicode MS" pitchFamily="34" charset="-128"/>
              </a:rPr>
            </a:br>
            <a:r>
              <a:rPr lang="pl-PL" sz="2000" dirty="0" smtClean="0">
                <a:latin typeface="Batang" pitchFamily="18" charset="-127"/>
                <a:ea typeface="Batang" pitchFamily="18" charset="-127"/>
                <a:cs typeface="Arial Unicode MS" pitchFamily="34" charset="-128"/>
              </a:rPr>
              <a:t/>
            </a:r>
            <a:br>
              <a:rPr lang="pl-PL" sz="2000" dirty="0" smtClean="0">
                <a:latin typeface="Batang" pitchFamily="18" charset="-127"/>
                <a:ea typeface="Batang" pitchFamily="18" charset="-127"/>
                <a:cs typeface="Arial Unicode MS" pitchFamily="34" charset="-128"/>
              </a:rPr>
            </a:br>
            <a:r>
              <a:rPr lang="pl-PL" sz="2000" dirty="0">
                <a:latin typeface="Batang" pitchFamily="18" charset="-127"/>
                <a:ea typeface="Batang" pitchFamily="18" charset="-127"/>
                <a:cs typeface="Arial Unicode MS" pitchFamily="34" charset="-128"/>
              </a:rPr>
              <a:t/>
            </a:r>
            <a:br>
              <a:rPr lang="pl-PL" sz="2000" dirty="0">
                <a:latin typeface="Batang" pitchFamily="18" charset="-127"/>
                <a:ea typeface="Batang" pitchFamily="18" charset="-127"/>
                <a:cs typeface="Arial Unicode MS" pitchFamily="34" charset="-128"/>
              </a:rPr>
            </a:br>
            <a:endParaRPr lang="pl-PL" sz="2000" dirty="0">
              <a:latin typeface="Batang" pitchFamily="18" charset="-127"/>
              <a:ea typeface="Batang" pitchFamily="18" charset="-127"/>
              <a:cs typeface="Arial Unicode MS" pitchFamily="34" charset="-128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7646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44" y="692696"/>
            <a:ext cx="7128792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281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-171400"/>
            <a:ext cx="7772400" cy="2088232"/>
          </a:xfrm>
        </p:spPr>
        <p:txBody>
          <a:bodyPr>
            <a:normAutofit fontScale="90000"/>
          </a:bodyPr>
          <a:lstStyle/>
          <a:p>
            <a:r>
              <a:rPr lang="pl-PL" dirty="0"/>
              <a:t/>
            </a:r>
            <a:br>
              <a:rPr lang="pl-PL" dirty="0"/>
            </a:b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15616" y="548680"/>
            <a:ext cx="6688832" cy="4303146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pl-PL" sz="32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Konwencja o prawach dziecka</a:t>
            </a:r>
            <a:r>
              <a:rPr lang="pl-PL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</a:t>
            </a:r>
          </a:p>
          <a:p>
            <a:pPr marL="285750" indent="-285750">
              <a:buFont typeface="Arial" pitchFamily="34" charset="0"/>
              <a:buChar char="•"/>
            </a:pPr>
            <a:endParaRPr lang="pl-PL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pl-PL" dirty="0" smtClean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endParaRPr lang="pl-PL" dirty="0">
              <a:solidFill>
                <a:schemeClr val="tx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l-PL" dirty="0" smtClean="0">
                <a:solidFill>
                  <a:schemeClr val="tx1"/>
                </a:solidFill>
              </a:rPr>
              <a:t>Dziś </a:t>
            </a:r>
            <a:r>
              <a:rPr lang="pl-PL" dirty="0">
                <a:solidFill>
                  <a:schemeClr val="tx1"/>
                </a:solidFill>
              </a:rPr>
              <a:t>trudno w to uwierzyć, ale jeszcze nie tak dawno dzieci miały niewiele własnych praw.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>
                <a:solidFill>
                  <a:schemeClr val="tx1"/>
                </a:solidFill>
              </a:rPr>
              <a:t>Sytuację tę zmieniła Konwencja o Prawach Dziecka uchwalona przez Organizację Narodów Zjednoczonych  20 listopada 1989 r.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>
                <a:solidFill>
                  <a:schemeClr val="tx1"/>
                </a:solidFill>
              </a:rPr>
              <a:t>Jest to najważniejszy dokument chroniący prawa dziecka.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l-PL" dirty="0">
                <a:solidFill>
                  <a:schemeClr val="tx1"/>
                </a:solidFill>
              </a:rPr>
              <a:t>Dzięki Konwencji, dzieci na całym świecie zaczęto traktować jako osoby, które mają prawa takie jak dorośli.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pl-PL" dirty="0">
                <a:solidFill>
                  <a:schemeClr val="tx1"/>
                </a:solidFill>
              </a:rPr>
              <a:t>Bardzo ważne jest, by każde dziecko znało swoje prawa </a:t>
            </a:r>
            <a:br>
              <a:rPr lang="pl-PL" dirty="0">
                <a:solidFill>
                  <a:schemeClr val="tx1"/>
                </a:solidFill>
              </a:rPr>
            </a:br>
            <a:r>
              <a:rPr lang="pl-PL" dirty="0">
                <a:solidFill>
                  <a:schemeClr val="tx1"/>
                </a:solidFill>
              </a:rPr>
              <a:t>i wiedziało, jak z nich korzystać. </a:t>
            </a:r>
          </a:p>
          <a:p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941168"/>
            <a:ext cx="5230813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9848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7620000" cy="1080120"/>
          </a:xfrm>
        </p:spPr>
        <p:txBody>
          <a:bodyPr>
            <a:normAutofit fontScale="90000"/>
          </a:bodyPr>
          <a:lstStyle/>
          <a:p>
            <a:r>
              <a:rPr lang="pl-PL" dirty="0"/>
              <a:t>W Polsce najważniejszymi aktami prawnymi,</a:t>
            </a:r>
            <a:br>
              <a:rPr lang="pl-PL" dirty="0"/>
            </a:br>
            <a:r>
              <a:rPr lang="pl-PL" dirty="0"/>
              <a:t>gwarantującymi prawa dziecka są: 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988840"/>
            <a:ext cx="7620000" cy="4411960"/>
          </a:xfrm>
        </p:spPr>
        <p:txBody>
          <a:bodyPr/>
          <a:lstStyle/>
          <a:p>
            <a:r>
              <a:rPr lang="pl-PL" dirty="0"/>
              <a:t>Konstytucja RP.</a:t>
            </a:r>
          </a:p>
          <a:p>
            <a:r>
              <a:rPr lang="pl-PL" dirty="0"/>
              <a:t>Konwencja o Prawach Dziecka.</a:t>
            </a:r>
          </a:p>
          <a:p>
            <a:r>
              <a:rPr lang="pl-PL" dirty="0"/>
              <a:t>Ustawa o Rzeczniku Praw Dziecka.</a:t>
            </a:r>
          </a:p>
          <a:p>
            <a:endParaRPr lang="pl-P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933056"/>
            <a:ext cx="4121150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62997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-28097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pl-PL" dirty="0"/>
              <a:t>KONWENCJA O PRAWACH DZIECKA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Dzieckiem jest każda osoba, która nie ukończyła 18 lat. </a:t>
            </a:r>
            <a:br>
              <a:rPr lang="pl-PL" dirty="0"/>
            </a:br>
            <a:endParaRPr lang="pl-PL" dirty="0"/>
          </a:p>
          <a:p>
            <a:endParaRPr lang="pl-P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564904"/>
            <a:ext cx="1470025" cy="2846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734159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7467600" cy="1143000"/>
          </a:xfrm>
        </p:spPr>
        <p:txBody>
          <a:bodyPr/>
          <a:lstStyle/>
          <a:p>
            <a:pPr algn="ctr"/>
            <a:r>
              <a:rPr lang="pl-PL" dirty="0"/>
              <a:t>ZAKAZ DYSKRYMINACJI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Państwo zobowiązane jest </a:t>
            </a:r>
          </a:p>
          <a:p>
            <a:pPr marL="0" indent="0">
              <a:buNone/>
            </a:pPr>
            <a:r>
              <a:rPr lang="pl-PL" dirty="0"/>
              <a:t>do zapewnienia ochrony praw</a:t>
            </a:r>
          </a:p>
          <a:p>
            <a:pPr marL="0" indent="0">
              <a:buNone/>
            </a:pPr>
            <a:r>
              <a:rPr lang="pl-PL" dirty="0"/>
              <a:t>dziecka bez względu na jego</a:t>
            </a:r>
          </a:p>
          <a:p>
            <a:pPr marL="0" indent="0">
              <a:buNone/>
            </a:pPr>
            <a:r>
              <a:rPr lang="pl-PL" dirty="0"/>
              <a:t>pochodzenie, rasę, płeć, język,</a:t>
            </a:r>
          </a:p>
          <a:p>
            <a:pPr marL="0" indent="0">
              <a:buNone/>
            </a:pPr>
            <a:r>
              <a:rPr lang="pl-PL" dirty="0"/>
              <a:t>status materialny i wyznanie.</a:t>
            </a:r>
          </a:p>
          <a:p>
            <a:pPr marL="0" indent="0">
              <a:buNone/>
            </a:pPr>
            <a:r>
              <a:rPr lang="pl-PL" dirty="0"/>
              <a:t>Wszystkie dzieci mają takie</a:t>
            </a:r>
          </a:p>
          <a:p>
            <a:pPr marL="0" indent="0">
              <a:buNone/>
            </a:pPr>
            <a:r>
              <a:rPr lang="pl-PL" dirty="0"/>
              <a:t>same prawa – nie ma gorszych </a:t>
            </a:r>
          </a:p>
          <a:p>
            <a:pPr marL="0" indent="0">
              <a:buNone/>
            </a:pPr>
            <a:r>
              <a:rPr lang="pl-PL" dirty="0"/>
              <a:t>ani lepszych dzieci! 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7775" y="3428999"/>
            <a:ext cx="3468687" cy="3267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8431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KONWENCJA O PRAWACH DZIECKA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l-PL" dirty="0"/>
              <a:t>Państwo zobowiązane jest podejmować</a:t>
            </a:r>
          </a:p>
          <a:p>
            <a:pPr marL="0" indent="0">
              <a:buNone/>
            </a:pPr>
            <a:r>
              <a:rPr lang="pl-PL" dirty="0"/>
              <a:t>działania na rzecz realizacji praw dziecka</a:t>
            </a:r>
          </a:p>
          <a:p>
            <a:pPr marL="0" indent="0">
              <a:buNone/>
            </a:pPr>
            <a:r>
              <a:rPr lang="pl-PL" dirty="0"/>
              <a:t>zawartych w Konwencji.</a:t>
            </a:r>
          </a:p>
          <a:p>
            <a:endParaRPr lang="pl-PL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564904"/>
            <a:ext cx="3157537" cy="3554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995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PRAWO DO ŻYCIA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itchFamily="2" charset="2"/>
              <a:buChar char="n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>
              <a:buFont typeface="Wingdings" pitchFamily="2" charset="2"/>
              <a:buNone/>
            </a:pPr>
            <a:r>
              <a:rPr lang="pl-PL" sz="2400" b="1"/>
              <a:t>Każde dziecko ma  prawo do życia.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996952"/>
            <a:ext cx="3773487" cy="317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148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yleganie">
  <a:themeElements>
    <a:clrScheme name="Energetyczny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Pakiet 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rzyleganie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55</TotalTime>
  <Words>658</Words>
  <Application>Microsoft Office PowerPoint</Application>
  <PresentationFormat>Pokaz na ekranie (4:3)</PresentationFormat>
  <Paragraphs>153</Paragraphs>
  <Slides>32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33" baseType="lpstr">
      <vt:lpstr>Przyleganie</vt:lpstr>
      <vt:lpstr>PRAWA DZIECKA</vt:lpstr>
      <vt:lpstr>20 Listopada obchodzimy Ogólnopolski   Dzień Praw Dziecka</vt:lpstr>
      <vt:lpstr>Rzecznik Praw Dziecka  Marek Michalak </vt:lpstr>
      <vt:lpstr> </vt:lpstr>
      <vt:lpstr>W Polsce najważniejszymi aktami prawnymi, gwarantującymi prawa dziecka są:  </vt:lpstr>
      <vt:lpstr>KONWENCJA O PRAWACH DZIECKA</vt:lpstr>
      <vt:lpstr>ZAKAZ DYSKRYMINACJI</vt:lpstr>
      <vt:lpstr>KONWENCJA O PRAWACH DZIECKA</vt:lpstr>
      <vt:lpstr>PRAWO DO ŻYCIA</vt:lpstr>
      <vt:lpstr>PRAWODO IMIENIA  I NARODOWOŚCI </vt:lpstr>
      <vt:lpstr>PRAWO DO WYCHOWANIA  W RODZINIE </vt:lpstr>
      <vt:lpstr> PRAWO DO WYPOWIEDZI </vt:lpstr>
      <vt:lpstr> PRAWO DO INFORMACJI</vt:lpstr>
      <vt:lpstr>PRAWO DO SWOBODY MYSLI,  SUMIENIA I WYZNANIA </vt:lpstr>
      <vt:lpstr>PRAWO DO PRYWATNOŚCI</vt:lpstr>
      <vt:lpstr>DOSTĘP DO RÓŻNYCH MEDIÓW</vt:lpstr>
      <vt:lpstr>OCHRONA PRZED PRZEMOCĄ</vt:lpstr>
      <vt:lpstr>PRAWO DO OPIEKI MEDYCZNEJ</vt:lpstr>
      <vt:lpstr>PRAWO DO ZABEZPIECZENIA SPOŁECZNEGO</vt:lpstr>
      <vt:lpstr>PRAWO DO NAUKI</vt:lpstr>
      <vt:lpstr>PRAWO DO ROZWIJANIA ZDOLNOŚCI</vt:lpstr>
      <vt:lpstr>PRAWO DO WYPOCZYNKU</vt:lpstr>
      <vt:lpstr>PRAWO DO OCHRONY PRZED WYKORZYSTYWANIEM DO PRACY</vt:lpstr>
      <vt:lpstr>PRAWO DO OCHRONY PRZED NARKOTYKAMI</vt:lpstr>
      <vt:lpstr>KONWENCJA O PRAWACH DZIECKA</vt:lpstr>
      <vt:lpstr>Prezentacja programu PowerPoint</vt:lpstr>
      <vt:lpstr>Gdzie możesz szukać pomocy? </vt:lpstr>
      <vt:lpstr>Prezentacja programu PowerPoint</vt:lpstr>
      <vt:lpstr>Dziecko ma nie tylko prawa,  ale też obowiązki, których musi przestrzegać. </vt:lpstr>
      <vt:lpstr>Prezentacja programu PowerPoint</vt:lpstr>
      <vt:lpstr>Przygotowała  Oliwia Niegowska klasa 7     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PRAWA DZIECKA</dc:title>
  <dc:creator>dom</dc:creator>
  <cp:lastModifiedBy>dom</cp:lastModifiedBy>
  <cp:revision>8</cp:revision>
  <dcterms:created xsi:type="dcterms:W3CDTF">2019-11-02T10:47:48Z</dcterms:created>
  <dcterms:modified xsi:type="dcterms:W3CDTF">2019-11-14T16:29:13Z</dcterms:modified>
</cp:coreProperties>
</file>