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F7653-AE6C-4B14-8B56-23F13F50C24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D5788C-FF5E-4EC8-B324-6ADC1DD99635}">
      <dgm:prSet/>
      <dgm:spPr/>
      <dgm:t>
        <a:bodyPr/>
        <a:lstStyle/>
        <a:p>
          <a:r>
            <a:rPr lang="sk-SK"/>
            <a:t>dobyvačné výpravy</a:t>
          </a:r>
          <a:endParaRPr lang="en-US"/>
        </a:p>
      </dgm:t>
    </dgm:pt>
    <dgm:pt modelId="{9ADEE07F-0D50-44B7-ADAF-816CFFC7CE35}" type="parTrans" cxnId="{89580B6D-290A-47AB-AD26-25DEA6B1D917}">
      <dgm:prSet/>
      <dgm:spPr/>
      <dgm:t>
        <a:bodyPr/>
        <a:lstStyle/>
        <a:p>
          <a:endParaRPr lang="en-US"/>
        </a:p>
      </dgm:t>
    </dgm:pt>
    <dgm:pt modelId="{3AC35114-4142-4C8D-8B3C-6DF6AB1295E4}" type="sibTrans" cxnId="{89580B6D-290A-47AB-AD26-25DEA6B1D917}">
      <dgm:prSet/>
      <dgm:spPr/>
      <dgm:t>
        <a:bodyPr/>
        <a:lstStyle/>
        <a:p>
          <a:endParaRPr lang="en-US"/>
        </a:p>
      </dgm:t>
    </dgm:pt>
    <dgm:pt modelId="{DBF098E0-F0A9-4175-8E5F-84EB3A929CC5}">
      <dgm:prSet/>
      <dgm:spPr/>
      <dgm:t>
        <a:bodyPr/>
        <a:lstStyle/>
        <a:p>
          <a:r>
            <a:rPr lang="sk-SK"/>
            <a:t>delenie nového sveta</a:t>
          </a:r>
          <a:endParaRPr lang="en-US"/>
        </a:p>
      </dgm:t>
    </dgm:pt>
    <dgm:pt modelId="{4D925FA9-79AD-4082-8C20-209E462680B3}" type="parTrans" cxnId="{1D9FD767-AB74-4B7A-AF4C-E1C4E2CDEC88}">
      <dgm:prSet/>
      <dgm:spPr/>
      <dgm:t>
        <a:bodyPr/>
        <a:lstStyle/>
        <a:p>
          <a:endParaRPr lang="en-US"/>
        </a:p>
      </dgm:t>
    </dgm:pt>
    <dgm:pt modelId="{43A6D668-26F5-422A-8EB7-B0ECF04C958C}" type="sibTrans" cxnId="{1D9FD767-AB74-4B7A-AF4C-E1C4E2CDEC88}">
      <dgm:prSet/>
      <dgm:spPr/>
      <dgm:t>
        <a:bodyPr/>
        <a:lstStyle/>
        <a:p>
          <a:endParaRPr lang="en-US"/>
        </a:p>
      </dgm:t>
    </dgm:pt>
    <dgm:pt modelId="{A8D12A63-76FA-4F62-A120-5A579059C4F6}">
      <dgm:prSet/>
      <dgm:spPr/>
      <dgm:t>
        <a:bodyPr/>
        <a:lstStyle/>
        <a:p>
          <a:r>
            <a:rPr lang="sk-SK"/>
            <a:t>dôsledky zámorských objavov</a:t>
          </a:r>
          <a:endParaRPr lang="en-US"/>
        </a:p>
      </dgm:t>
    </dgm:pt>
    <dgm:pt modelId="{253ABD02-BFEB-4B99-8B1A-988152DD7192}" type="parTrans" cxnId="{AC0B4C4D-9F39-4001-BDB1-1CC742A229C4}">
      <dgm:prSet/>
      <dgm:spPr/>
      <dgm:t>
        <a:bodyPr/>
        <a:lstStyle/>
        <a:p>
          <a:endParaRPr lang="en-US"/>
        </a:p>
      </dgm:t>
    </dgm:pt>
    <dgm:pt modelId="{A7DF0817-F4DC-4E7F-AFCC-455123472C9A}" type="sibTrans" cxnId="{AC0B4C4D-9F39-4001-BDB1-1CC742A229C4}">
      <dgm:prSet/>
      <dgm:spPr/>
      <dgm:t>
        <a:bodyPr/>
        <a:lstStyle/>
        <a:p>
          <a:endParaRPr lang="en-US"/>
        </a:p>
      </dgm:t>
    </dgm:pt>
    <dgm:pt modelId="{3CDF91DA-A457-48FA-88AA-678CE6AD11D9}">
      <dgm:prSet/>
      <dgm:spPr/>
      <dgm:t>
        <a:bodyPr/>
        <a:lstStyle/>
        <a:p>
          <a:r>
            <a:rPr lang="sk-SK"/>
            <a:t>otec Indiánov</a:t>
          </a:r>
          <a:endParaRPr lang="en-US"/>
        </a:p>
      </dgm:t>
    </dgm:pt>
    <dgm:pt modelId="{DD1D30F0-295E-4D28-94A0-2521F66F0102}" type="parTrans" cxnId="{05E2F7EF-0642-4A48-B163-C2F98E08F703}">
      <dgm:prSet/>
      <dgm:spPr/>
      <dgm:t>
        <a:bodyPr/>
        <a:lstStyle/>
        <a:p>
          <a:endParaRPr lang="en-US"/>
        </a:p>
      </dgm:t>
    </dgm:pt>
    <dgm:pt modelId="{6680D409-76BA-45FF-87D2-7C452E320F81}" type="sibTrans" cxnId="{05E2F7EF-0642-4A48-B163-C2F98E08F703}">
      <dgm:prSet/>
      <dgm:spPr/>
      <dgm:t>
        <a:bodyPr/>
        <a:lstStyle/>
        <a:p>
          <a:endParaRPr lang="en-US"/>
        </a:p>
      </dgm:t>
    </dgm:pt>
    <dgm:pt modelId="{0EE11F18-2E08-486F-8EA2-65E7020DD376}" type="pres">
      <dgm:prSet presAssocID="{5A9F7653-AE6C-4B14-8B56-23F13F50C244}" presName="outerComposite" presStyleCnt="0">
        <dgm:presLayoutVars>
          <dgm:chMax val="5"/>
          <dgm:dir/>
          <dgm:resizeHandles val="exact"/>
        </dgm:presLayoutVars>
      </dgm:prSet>
      <dgm:spPr/>
    </dgm:pt>
    <dgm:pt modelId="{0CFC79C2-CBEF-44A3-B713-3F2A485DB175}" type="pres">
      <dgm:prSet presAssocID="{5A9F7653-AE6C-4B14-8B56-23F13F50C244}" presName="dummyMaxCanvas" presStyleCnt="0">
        <dgm:presLayoutVars/>
      </dgm:prSet>
      <dgm:spPr/>
    </dgm:pt>
    <dgm:pt modelId="{EFD580AC-8318-4CFC-B9A1-527460A8AE83}" type="pres">
      <dgm:prSet presAssocID="{5A9F7653-AE6C-4B14-8B56-23F13F50C244}" presName="FourNodes_1" presStyleLbl="node1" presStyleIdx="0" presStyleCnt="4">
        <dgm:presLayoutVars>
          <dgm:bulletEnabled val="1"/>
        </dgm:presLayoutVars>
      </dgm:prSet>
      <dgm:spPr/>
    </dgm:pt>
    <dgm:pt modelId="{15208E06-3158-46B7-9D9C-B7176A6FB4D6}" type="pres">
      <dgm:prSet presAssocID="{5A9F7653-AE6C-4B14-8B56-23F13F50C244}" presName="FourNodes_2" presStyleLbl="node1" presStyleIdx="1" presStyleCnt="4">
        <dgm:presLayoutVars>
          <dgm:bulletEnabled val="1"/>
        </dgm:presLayoutVars>
      </dgm:prSet>
      <dgm:spPr/>
    </dgm:pt>
    <dgm:pt modelId="{4E034824-2472-40A9-8448-75BA9F6095B5}" type="pres">
      <dgm:prSet presAssocID="{5A9F7653-AE6C-4B14-8B56-23F13F50C244}" presName="FourNodes_3" presStyleLbl="node1" presStyleIdx="2" presStyleCnt="4">
        <dgm:presLayoutVars>
          <dgm:bulletEnabled val="1"/>
        </dgm:presLayoutVars>
      </dgm:prSet>
      <dgm:spPr/>
    </dgm:pt>
    <dgm:pt modelId="{643FBF2D-BA9A-4E89-B607-BC5156671467}" type="pres">
      <dgm:prSet presAssocID="{5A9F7653-AE6C-4B14-8B56-23F13F50C244}" presName="FourNodes_4" presStyleLbl="node1" presStyleIdx="3" presStyleCnt="4">
        <dgm:presLayoutVars>
          <dgm:bulletEnabled val="1"/>
        </dgm:presLayoutVars>
      </dgm:prSet>
      <dgm:spPr/>
    </dgm:pt>
    <dgm:pt modelId="{3487064C-9BB4-4DCA-B5B6-33CE66263167}" type="pres">
      <dgm:prSet presAssocID="{5A9F7653-AE6C-4B14-8B56-23F13F50C244}" presName="FourConn_1-2" presStyleLbl="fgAccFollowNode1" presStyleIdx="0" presStyleCnt="3">
        <dgm:presLayoutVars>
          <dgm:bulletEnabled val="1"/>
        </dgm:presLayoutVars>
      </dgm:prSet>
      <dgm:spPr/>
    </dgm:pt>
    <dgm:pt modelId="{FAD5765C-2CDA-4B07-8FC9-A5ACC94B0D64}" type="pres">
      <dgm:prSet presAssocID="{5A9F7653-AE6C-4B14-8B56-23F13F50C244}" presName="FourConn_2-3" presStyleLbl="fgAccFollowNode1" presStyleIdx="1" presStyleCnt="3">
        <dgm:presLayoutVars>
          <dgm:bulletEnabled val="1"/>
        </dgm:presLayoutVars>
      </dgm:prSet>
      <dgm:spPr/>
    </dgm:pt>
    <dgm:pt modelId="{408FF43A-18F1-4CC1-B0BF-7D48A4B89023}" type="pres">
      <dgm:prSet presAssocID="{5A9F7653-AE6C-4B14-8B56-23F13F50C244}" presName="FourConn_3-4" presStyleLbl="fgAccFollowNode1" presStyleIdx="2" presStyleCnt="3">
        <dgm:presLayoutVars>
          <dgm:bulletEnabled val="1"/>
        </dgm:presLayoutVars>
      </dgm:prSet>
      <dgm:spPr/>
    </dgm:pt>
    <dgm:pt modelId="{35D4B255-7FC7-43B7-9A5A-A5B7C6DE6CA1}" type="pres">
      <dgm:prSet presAssocID="{5A9F7653-AE6C-4B14-8B56-23F13F50C244}" presName="FourNodes_1_text" presStyleLbl="node1" presStyleIdx="3" presStyleCnt="4">
        <dgm:presLayoutVars>
          <dgm:bulletEnabled val="1"/>
        </dgm:presLayoutVars>
      </dgm:prSet>
      <dgm:spPr/>
    </dgm:pt>
    <dgm:pt modelId="{3CE67E9E-2055-45A5-B82D-5695758DBFEB}" type="pres">
      <dgm:prSet presAssocID="{5A9F7653-AE6C-4B14-8B56-23F13F50C244}" presName="FourNodes_2_text" presStyleLbl="node1" presStyleIdx="3" presStyleCnt="4">
        <dgm:presLayoutVars>
          <dgm:bulletEnabled val="1"/>
        </dgm:presLayoutVars>
      </dgm:prSet>
      <dgm:spPr/>
    </dgm:pt>
    <dgm:pt modelId="{7DEB2B73-040F-4B3D-85EA-6ED8996786E6}" type="pres">
      <dgm:prSet presAssocID="{5A9F7653-AE6C-4B14-8B56-23F13F50C244}" presName="FourNodes_3_text" presStyleLbl="node1" presStyleIdx="3" presStyleCnt="4">
        <dgm:presLayoutVars>
          <dgm:bulletEnabled val="1"/>
        </dgm:presLayoutVars>
      </dgm:prSet>
      <dgm:spPr/>
    </dgm:pt>
    <dgm:pt modelId="{2FD04D9B-0350-4920-BEB0-C9236A02CA89}" type="pres">
      <dgm:prSet presAssocID="{5A9F7653-AE6C-4B14-8B56-23F13F50C24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3F0B01B-A036-4EE7-B540-FAB1E3E46DCC}" type="presOf" srcId="{DBF098E0-F0A9-4175-8E5F-84EB3A929CC5}" destId="{15208E06-3158-46B7-9D9C-B7176A6FB4D6}" srcOrd="0" destOrd="0" presId="urn:microsoft.com/office/officeart/2005/8/layout/vProcess5"/>
    <dgm:cxn modelId="{4105AE28-3CF7-4EEE-AB57-33B47BBD73E5}" type="presOf" srcId="{A8D12A63-76FA-4F62-A120-5A579059C4F6}" destId="{7DEB2B73-040F-4B3D-85EA-6ED8996786E6}" srcOrd="1" destOrd="0" presId="urn:microsoft.com/office/officeart/2005/8/layout/vProcess5"/>
    <dgm:cxn modelId="{EF857A2A-B63F-45F4-8ED7-8B9FCAAC4D6A}" type="presOf" srcId="{5A9F7653-AE6C-4B14-8B56-23F13F50C244}" destId="{0EE11F18-2E08-486F-8EA2-65E7020DD376}" srcOrd="0" destOrd="0" presId="urn:microsoft.com/office/officeart/2005/8/layout/vProcess5"/>
    <dgm:cxn modelId="{57DFA15F-0F29-40D6-A1D2-01CCD1A949DE}" type="presOf" srcId="{3CDF91DA-A457-48FA-88AA-678CE6AD11D9}" destId="{2FD04D9B-0350-4920-BEB0-C9236A02CA89}" srcOrd="1" destOrd="0" presId="urn:microsoft.com/office/officeart/2005/8/layout/vProcess5"/>
    <dgm:cxn modelId="{E6840D45-CDDC-4647-B97F-8C966064C07F}" type="presOf" srcId="{80D5788C-FF5E-4EC8-B324-6ADC1DD99635}" destId="{35D4B255-7FC7-43B7-9A5A-A5B7C6DE6CA1}" srcOrd="1" destOrd="0" presId="urn:microsoft.com/office/officeart/2005/8/layout/vProcess5"/>
    <dgm:cxn modelId="{1D9FD767-AB74-4B7A-AF4C-E1C4E2CDEC88}" srcId="{5A9F7653-AE6C-4B14-8B56-23F13F50C244}" destId="{DBF098E0-F0A9-4175-8E5F-84EB3A929CC5}" srcOrd="1" destOrd="0" parTransId="{4D925FA9-79AD-4082-8C20-209E462680B3}" sibTransId="{43A6D668-26F5-422A-8EB7-B0ECF04C958C}"/>
    <dgm:cxn modelId="{89580B6D-290A-47AB-AD26-25DEA6B1D917}" srcId="{5A9F7653-AE6C-4B14-8B56-23F13F50C244}" destId="{80D5788C-FF5E-4EC8-B324-6ADC1DD99635}" srcOrd="0" destOrd="0" parTransId="{9ADEE07F-0D50-44B7-ADAF-816CFFC7CE35}" sibTransId="{3AC35114-4142-4C8D-8B3C-6DF6AB1295E4}"/>
    <dgm:cxn modelId="{AC0B4C4D-9F39-4001-BDB1-1CC742A229C4}" srcId="{5A9F7653-AE6C-4B14-8B56-23F13F50C244}" destId="{A8D12A63-76FA-4F62-A120-5A579059C4F6}" srcOrd="2" destOrd="0" parTransId="{253ABD02-BFEB-4B99-8B1A-988152DD7192}" sibTransId="{A7DF0817-F4DC-4E7F-AFCC-455123472C9A}"/>
    <dgm:cxn modelId="{ECB28B7B-A9C2-4589-9B01-E5616F023264}" type="presOf" srcId="{A8D12A63-76FA-4F62-A120-5A579059C4F6}" destId="{4E034824-2472-40A9-8448-75BA9F6095B5}" srcOrd="0" destOrd="0" presId="urn:microsoft.com/office/officeart/2005/8/layout/vProcess5"/>
    <dgm:cxn modelId="{4EF2987F-4658-4F4D-9DF7-00A776120897}" type="presOf" srcId="{3AC35114-4142-4C8D-8B3C-6DF6AB1295E4}" destId="{3487064C-9BB4-4DCA-B5B6-33CE66263167}" srcOrd="0" destOrd="0" presId="urn:microsoft.com/office/officeart/2005/8/layout/vProcess5"/>
    <dgm:cxn modelId="{11829B8E-A156-4BF8-BBBA-1B2A69098086}" type="presOf" srcId="{3CDF91DA-A457-48FA-88AA-678CE6AD11D9}" destId="{643FBF2D-BA9A-4E89-B607-BC5156671467}" srcOrd="0" destOrd="0" presId="urn:microsoft.com/office/officeart/2005/8/layout/vProcess5"/>
    <dgm:cxn modelId="{263D8A95-B432-48DE-B6AC-40430CE2E82A}" type="presOf" srcId="{DBF098E0-F0A9-4175-8E5F-84EB3A929CC5}" destId="{3CE67E9E-2055-45A5-B82D-5695758DBFEB}" srcOrd="1" destOrd="0" presId="urn:microsoft.com/office/officeart/2005/8/layout/vProcess5"/>
    <dgm:cxn modelId="{35857B98-2A9B-453D-9456-FE88BBA42B6D}" type="presOf" srcId="{43A6D668-26F5-422A-8EB7-B0ECF04C958C}" destId="{FAD5765C-2CDA-4B07-8FC9-A5ACC94B0D64}" srcOrd="0" destOrd="0" presId="urn:microsoft.com/office/officeart/2005/8/layout/vProcess5"/>
    <dgm:cxn modelId="{AB0D78E7-4249-4ECB-89F9-AF187FB69465}" type="presOf" srcId="{A7DF0817-F4DC-4E7F-AFCC-455123472C9A}" destId="{408FF43A-18F1-4CC1-B0BF-7D48A4B89023}" srcOrd="0" destOrd="0" presId="urn:microsoft.com/office/officeart/2005/8/layout/vProcess5"/>
    <dgm:cxn modelId="{05E2F7EF-0642-4A48-B163-C2F98E08F703}" srcId="{5A9F7653-AE6C-4B14-8B56-23F13F50C244}" destId="{3CDF91DA-A457-48FA-88AA-678CE6AD11D9}" srcOrd="3" destOrd="0" parTransId="{DD1D30F0-295E-4D28-94A0-2521F66F0102}" sibTransId="{6680D409-76BA-45FF-87D2-7C452E320F81}"/>
    <dgm:cxn modelId="{929007F8-B8C8-4A2B-9B7B-6BDDB39E6624}" type="presOf" srcId="{80D5788C-FF5E-4EC8-B324-6ADC1DD99635}" destId="{EFD580AC-8318-4CFC-B9A1-527460A8AE83}" srcOrd="0" destOrd="0" presId="urn:microsoft.com/office/officeart/2005/8/layout/vProcess5"/>
    <dgm:cxn modelId="{F280D65C-9F32-49C3-BA78-3485D7E29D6C}" type="presParOf" srcId="{0EE11F18-2E08-486F-8EA2-65E7020DD376}" destId="{0CFC79C2-CBEF-44A3-B713-3F2A485DB175}" srcOrd="0" destOrd="0" presId="urn:microsoft.com/office/officeart/2005/8/layout/vProcess5"/>
    <dgm:cxn modelId="{07384806-D24C-4881-81B6-CD9796791061}" type="presParOf" srcId="{0EE11F18-2E08-486F-8EA2-65E7020DD376}" destId="{EFD580AC-8318-4CFC-B9A1-527460A8AE83}" srcOrd="1" destOrd="0" presId="urn:microsoft.com/office/officeart/2005/8/layout/vProcess5"/>
    <dgm:cxn modelId="{187B1A0E-2D66-43BB-9C43-66FE6ADF129C}" type="presParOf" srcId="{0EE11F18-2E08-486F-8EA2-65E7020DD376}" destId="{15208E06-3158-46B7-9D9C-B7176A6FB4D6}" srcOrd="2" destOrd="0" presId="urn:microsoft.com/office/officeart/2005/8/layout/vProcess5"/>
    <dgm:cxn modelId="{A616A264-0F53-4B42-AEF0-E24081BE9838}" type="presParOf" srcId="{0EE11F18-2E08-486F-8EA2-65E7020DD376}" destId="{4E034824-2472-40A9-8448-75BA9F6095B5}" srcOrd="3" destOrd="0" presId="urn:microsoft.com/office/officeart/2005/8/layout/vProcess5"/>
    <dgm:cxn modelId="{CE5E312C-BD9C-4209-AA28-7CC9976F2AD3}" type="presParOf" srcId="{0EE11F18-2E08-486F-8EA2-65E7020DD376}" destId="{643FBF2D-BA9A-4E89-B607-BC5156671467}" srcOrd="4" destOrd="0" presId="urn:microsoft.com/office/officeart/2005/8/layout/vProcess5"/>
    <dgm:cxn modelId="{44D4FCA6-8152-46BC-8BDB-682BC1CF3048}" type="presParOf" srcId="{0EE11F18-2E08-486F-8EA2-65E7020DD376}" destId="{3487064C-9BB4-4DCA-B5B6-33CE66263167}" srcOrd="5" destOrd="0" presId="urn:microsoft.com/office/officeart/2005/8/layout/vProcess5"/>
    <dgm:cxn modelId="{1B8E2EA4-4F7C-49AD-A56C-974A8A1D0C00}" type="presParOf" srcId="{0EE11F18-2E08-486F-8EA2-65E7020DD376}" destId="{FAD5765C-2CDA-4B07-8FC9-A5ACC94B0D64}" srcOrd="6" destOrd="0" presId="urn:microsoft.com/office/officeart/2005/8/layout/vProcess5"/>
    <dgm:cxn modelId="{FD64985C-EB66-4CFC-80DF-E59593C4BA31}" type="presParOf" srcId="{0EE11F18-2E08-486F-8EA2-65E7020DD376}" destId="{408FF43A-18F1-4CC1-B0BF-7D48A4B89023}" srcOrd="7" destOrd="0" presId="urn:microsoft.com/office/officeart/2005/8/layout/vProcess5"/>
    <dgm:cxn modelId="{76664672-EC07-428C-95A2-E09DC3829D73}" type="presParOf" srcId="{0EE11F18-2E08-486F-8EA2-65E7020DD376}" destId="{35D4B255-7FC7-43B7-9A5A-A5B7C6DE6CA1}" srcOrd="8" destOrd="0" presId="urn:microsoft.com/office/officeart/2005/8/layout/vProcess5"/>
    <dgm:cxn modelId="{A08D1CCA-B258-45F2-A747-C43638234147}" type="presParOf" srcId="{0EE11F18-2E08-486F-8EA2-65E7020DD376}" destId="{3CE67E9E-2055-45A5-B82D-5695758DBFEB}" srcOrd="9" destOrd="0" presId="urn:microsoft.com/office/officeart/2005/8/layout/vProcess5"/>
    <dgm:cxn modelId="{46B6583B-6BF9-4B46-BA75-A6B3E2AF8300}" type="presParOf" srcId="{0EE11F18-2E08-486F-8EA2-65E7020DD376}" destId="{7DEB2B73-040F-4B3D-85EA-6ED8996786E6}" srcOrd="10" destOrd="0" presId="urn:microsoft.com/office/officeart/2005/8/layout/vProcess5"/>
    <dgm:cxn modelId="{1B02CEDA-4A61-48F9-A6C0-BFA5C27C5233}" type="presParOf" srcId="{0EE11F18-2E08-486F-8EA2-65E7020DD376}" destId="{2FD04D9B-0350-4920-BEB0-C9236A02CA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580AC-8318-4CFC-B9A1-527460A8AE83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dobyvačné výpravy</a:t>
          </a:r>
          <a:endParaRPr lang="en-US" sz="3500" kern="1200"/>
        </a:p>
      </dsp:txBody>
      <dsp:txXfrm>
        <a:off x="24059" y="24059"/>
        <a:ext cx="7700515" cy="773317"/>
      </dsp:txXfrm>
    </dsp:sp>
    <dsp:sp modelId="{15208E06-3158-46B7-9D9C-B7176A6FB4D6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delenie nového sveta</a:t>
          </a:r>
          <a:endParaRPr lang="en-US" sz="3500" kern="1200"/>
        </a:p>
      </dsp:txBody>
      <dsp:txXfrm>
        <a:off x="749025" y="994846"/>
        <a:ext cx="7349301" cy="773317"/>
      </dsp:txXfrm>
    </dsp:sp>
    <dsp:sp modelId="{4E034824-2472-40A9-8448-75BA9F6095B5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dôsledky zámorských objavov</a:t>
          </a:r>
          <a:endParaRPr lang="en-US" sz="3500" kern="1200"/>
        </a:p>
      </dsp:txBody>
      <dsp:txXfrm>
        <a:off x="1463172" y="1965634"/>
        <a:ext cx="7360122" cy="773317"/>
      </dsp:txXfrm>
    </dsp:sp>
    <dsp:sp modelId="{643FBF2D-BA9A-4E89-B607-BC5156671467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/>
            <a:t>otec Indiánov</a:t>
          </a:r>
          <a:endParaRPr lang="en-US" sz="3500" kern="1200"/>
        </a:p>
      </dsp:txBody>
      <dsp:txXfrm>
        <a:off x="2188138" y="2936422"/>
        <a:ext cx="7349301" cy="773317"/>
      </dsp:txXfrm>
    </dsp:sp>
    <dsp:sp modelId="{3487064C-9BB4-4DCA-B5B6-33CE66263167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FAD5765C-2CDA-4B07-8FC9-A5ACC94B0D64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408FF43A-18F1-4CC1-B0BF-7D48A4B89023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320C2-7052-4853-8330-409F7880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25E3C5-ABB3-47BC-9138-45F80910D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09954FD-F888-4F43-A10D-46CDB453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1CABC-B314-4A57-B8A4-475B13A0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3E64603-E5AD-4894-8373-E55D8035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73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FC9C6-1136-4E09-B5D5-7243FC48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C8A6BBB-4897-444F-9205-275CA3BD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AF5BFF-D2C7-4F30-84C4-13225E02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F3E7BC-D100-4962-B356-B1F8AC3A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B0EC7E-56B4-44E9-9E44-D8C24D57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5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405E714-CD78-423B-B1D4-55733CD64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3B878D5-1D99-4896-945F-DE2295CC0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DDBF29-570A-465D-BBEC-EAEE11C6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ED5262-A7F6-4AF1-876C-6FDB87C2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AF20ED-3409-49AA-8EE8-CB385F2A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00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C1B42-FA93-47C7-87D2-AE4B3D49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DF2E63-58CF-47D9-BDFA-0766DAB4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5D0AEB-0BD9-4AD4-96A6-90900FE7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AEE758-25F4-45FB-A526-26B5C441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DBE689-F62C-4317-AFCA-D98B2078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3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CF48C-D81F-4E6B-A603-F509BC65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7E03C9-811C-4BF9-882F-79EFC884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FD1B79-C017-409F-863A-4B0C8C10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A3929B-EAA3-46B7-9A71-8C75F6C8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4C7F75-99AD-4015-9FFB-5D086930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E644D-353D-4EB1-84D4-C1417D55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B047A5-5C2B-498B-B619-1A4A62FDD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24F8AB6-6338-467A-8D28-C8A1B555C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8CC0119-9417-4F23-A16A-E59BB93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678BB05-39E3-4D75-A483-74363924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99B82A6-8BC7-4F26-81D8-5E293977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9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BFEA3-2A4B-424E-95FC-C6601081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B045C8-3B5F-4BBD-AA30-C4368F37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2DE06FB-3EA4-4A43-96FF-C109D8860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AFCF67-25B5-4E43-AD06-4C82D9CB9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C893A54-AFC7-428B-A432-11C698A47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5B7A150-0DA2-43E9-BE89-766A70DB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6434D6D-5127-43FB-B03F-1C6885E3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C8FAAAC-C890-4D0F-8384-D9D8153F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71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4B90B-6027-4ACD-8446-BEAC6DF8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CFBD3EA-F318-478B-A29B-3012AFF7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3EC5685-6415-43A7-83E1-A73B1D2F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FB6172-AC6A-4B04-9DF8-C1226E8A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53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1930FBB-F68B-4923-A2BE-BA448F81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5E21988-A6CD-4A06-943A-321DCC95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9F7BFF2-BD5A-4843-9CEF-12173F0F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954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FF9B8-6B82-4CF6-ADDD-B588D8ED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DC1D84-AE57-416F-84DE-1BEB505D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984CA1-1AA0-411E-B295-A086FAFD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239166C-C989-425D-9C3C-B491955C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BBEFF4-DB18-45D6-B211-35B38681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99A339-39DA-473E-AE1A-89FB0821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339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11A70-89C3-48A0-969A-2B9DD13F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8512CDE-415C-491C-B067-0B02289E0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408B6A-ECAA-4255-A6E5-E40B2CB5B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8AFA6F1-FB66-42C6-9E21-D9CB6612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BC531C5-9385-4699-971F-F6738F6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B4F6B78-0D4A-493F-9059-3D1EBF2C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52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6DF2EC8-38A9-4CF0-B3FA-F8971F17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FC95D6-C690-4442-B9A1-5631DEEB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33A6F9-9D0C-4230-9BF3-E4D52008B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6276-0ED3-4E21-A7B6-698C932F2A97}" type="datetimeFigureOut">
              <a:rPr lang="sk-SK" smtClean="0"/>
              <a:t>22. 12. 2021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8CBF93-7892-4C4B-AC27-44F811D0E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CD134C-51AE-4731-864B-79D0D2CF0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BFF6-DDA4-440E-8832-485D149182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75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F9E263-5F76-4D4E-997D-0119E42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Autofit/>
          </a:bodyPr>
          <a:lstStyle/>
          <a:p>
            <a:pPr algn="l"/>
            <a:r>
              <a:rPr lang="sk-SK" sz="7900" b="1" dirty="0"/>
              <a:t>Objavitelia a objavovaní</a:t>
            </a:r>
            <a:br>
              <a:rPr lang="sk-SK" sz="7900" b="1" dirty="0"/>
            </a:br>
            <a:endParaRPr lang="sk-SK" sz="79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33D517-946C-448B-8481-17853974D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sz="2800" b="1" dirty="0"/>
              <a:t>Autor: Mgr. František Cmorej</a:t>
            </a:r>
          </a:p>
          <a:p>
            <a:pPr algn="l"/>
            <a:r>
              <a:rPr lang="sk-SK" sz="2800" b="1" dirty="0"/>
              <a:t>Dejepis 7. ročník</a:t>
            </a:r>
          </a:p>
        </p:txBody>
      </p:sp>
    </p:spTree>
    <p:extLst>
      <p:ext uri="{BB962C8B-B14F-4D97-AF65-F5344CB8AC3E}">
        <p14:creationId xmlns:p14="http://schemas.microsoft.com/office/powerpoint/2010/main" val="406701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vonkajšie, príroda, pobrežie&#10;&#10;Automaticky generovaný popis">
            <a:extLst>
              <a:ext uri="{FF2B5EF4-FFF2-40B4-BE49-F238E27FC236}">
                <a16:creationId xmlns:a16="http://schemas.microsoft.com/office/drawing/2014/main" id="{1E96CB66-6CCA-4371-8B22-AA180493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7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7CCFCC-6F54-4A4D-8233-250E116F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sk-SK">
                <a:solidFill>
                  <a:schemeClr val="bg1"/>
                </a:solidFill>
              </a:rPr>
              <a:t>Dôsledky zámorských objavov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11AFAB-A8E5-4950-80A9-4C85DB69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46" y="3345237"/>
            <a:ext cx="4961976" cy="3186359"/>
          </a:xfrm>
        </p:spPr>
        <p:txBody>
          <a:bodyPr anchor="ctr">
            <a:normAutofit fontScale="92500" lnSpcReduction="20000"/>
          </a:bodyPr>
          <a:lstStyle/>
          <a:p>
            <a:r>
              <a:rPr lang="sk-SK" sz="1800" dirty="0">
                <a:solidFill>
                  <a:schemeClr val="bg1"/>
                </a:solidFill>
              </a:rPr>
              <a:t>po veľkých zámorských objavoch a dobyvateľských výpravách svet sa rozšíril – Európania zistili, že ich svetadiel tvorí len malú časť Zeme – snažili sa všetky objavené priestory osídliť a zaviesť tam svoju kultúru</a:t>
            </a:r>
          </a:p>
          <a:p>
            <a:endParaRPr lang="sk-SK" sz="1800" dirty="0">
              <a:solidFill>
                <a:schemeClr val="bg1"/>
              </a:solidFill>
            </a:endParaRPr>
          </a:p>
          <a:p>
            <a:r>
              <a:rPr lang="sk-SK" sz="1800" dirty="0">
                <a:solidFill>
                  <a:schemeClr val="bg1"/>
                </a:solidFill>
              </a:rPr>
              <a:t>obyvateľstvo podmanených krajín obracali              na kresťanskú vieru, často násilím</a:t>
            </a:r>
          </a:p>
          <a:p>
            <a:endParaRPr lang="sk-SK" sz="1800" dirty="0">
              <a:solidFill>
                <a:schemeClr val="bg1"/>
              </a:solidFill>
            </a:endParaRPr>
          </a:p>
          <a:p>
            <a:r>
              <a:rPr lang="sk-SK" sz="1800" dirty="0">
                <a:solidFill>
                  <a:schemeClr val="bg1"/>
                </a:solidFill>
              </a:rPr>
              <a:t>Európania začali spoznávať odlišné civilizácie – mnohí sa postupne snažili pochopiť, že ľudia, ktorí vyzerajú inak, môžu mať rovnaké city a rovnaké práva ako oni; iným išlo len o bohatstvo</a:t>
            </a:r>
          </a:p>
        </p:txBody>
      </p:sp>
    </p:spTree>
    <p:extLst>
      <p:ext uri="{BB962C8B-B14F-4D97-AF65-F5344CB8AC3E}">
        <p14:creationId xmlns:p14="http://schemas.microsoft.com/office/powerpoint/2010/main" val="266058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FEA9C7-E155-433C-9922-71F85928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sk-SK" sz="4600"/>
              <a:t>Dôsledky zámorských objavov</a:t>
            </a:r>
          </a:p>
        </p:txBody>
      </p:sp>
      <p:pic>
        <p:nvPicPr>
          <p:cNvPr id="5" name="Obrázok 4" descr="Obrázok, na ktorom je jedlo, oriešok, ovocie, korenie&#10;&#10;Automaticky generovaný popis">
            <a:extLst>
              <a:ext uri="{FF2B5EF4-FFF2-40B4-BE49-F238E27FC236}">
                <a16:creationId xmlns:a16="http://schemas.microsoft.com/office/drawing/2014/main" id="{9FA92279-EE1F-4674-BC9C-8D24A9C15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r="3833" b="5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7" name="Obrázok 6" descr="Obrázok, na ktorom je zem, zavrieť, niekoľko&#10;&#10;Automaticky generovaný popis">
            <a:extLst>
              <a:ext uri="{FF2B5EF4-FFF2-40B4-BE49-F238E27FC236}">
                <a16:creationId xmlns:a16="http://schemas.microsoft.com/office/drawing/2014/main" id="{16FA2DDC-C6F4-48AE-B859-9EF2C9963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r="6" b="6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8F96DA-2847-4165-915C-43B28272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sk-SK" sz="1700" dirty="0"/>
              <a:t>život Európanov pomohli zlepšiť mnohé dovtedy neznáme plodiny – </a:t>
            </a:r>
            <a:r>
              <a:rPr lang="sk-SK" sz="1700" i="1" dirty="0"/>
              <a:t>kukurica, ananás, tabak, kakao, zemiaky, vanilka</a:t>
            </a:r>
          </a:p>
          <a:p>
            <a:endParaRPr lang="sk-SK" sz="1700" i="1" dirty="0"/>
          </a:p>
          <a:p>
            <a:r>
              <a:rPr lang="sk-SK" sz="1700" dirty="0"/>
              <a:t>zo zámoria si však doviezli aj mnohé neznáme choroby </a:t>
            </a:r>
            <a:r>
              <a:rPr lang="sk-SK" sz="1700" i="1" dirty="0"/>
              <a:t>(</a:t>
            </a:r>
            <a:r>
              <a:rPr lang="sk-SK" sz="1700" i="1" dirty="0" err="1"/>
              <a:t>syfylis</a:t>
            </a:r>
            <a:r>
              <a:rPr lang="sk-SK" sz="1700" i="1" dirty="0"/>
              <a:t>), </a:t>
            </a:r>
            <a:r>
              <a:rPr lang="sk-SK" sz="1700" dirty="0"/>
              <a:t>do zámoria zase zavliekli európske </a:t>
            </a:r>
            <a:r>
              <a:rPr lang="sk-SK" sz="1700" i="1" dirty="0"/>
              <a:t>(chrípku, kiahne, záškrt)</a:t>
            </a:r>
          </a:p>
          <a:p>
            <a:endParaRPr lang="sk-SK" sz="1700" i="1" dirty="0"/>
          </a:p>
          <a:p>
            <a:r>
              <a:rPr lang="sk-SK" sz="1700" dirty="0"/>
              <a:t>Európania čoskoro v Amerike objavili aj zlato a drahé kovy – do Európy tak prúdilo ohromné bohatstvo </a:t>
            </a:r>
          </a:p>
        </p:txBody>
      </p:sp>
      <p:pic>
        <p:nvPicPr>
          <p:cNvPr id="11" name="Obrázok 10" descr="Obrázok, na ktorom je stôl, kukurica, vnútri&#10;&#10;Automaticky generovaný popis">
            <a:extLst>
              <a:ext uri="{FF2B5EF4-FFF2-40B4-BE49-F238E27FC236}">
                <a16:creationId xmlns:a16="http://schemas.microsoft.com/office/drawing/2014/main" id="{F49DD63A-7BD7-4C58-83D8-A41DB21C1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-2" b="1968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06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17AD38-2F67-4D40-A628-3B093B15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sk-SK" sz="4000"/>
              <a:t>Otec Indiánov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9D5BE7-9F85-48D6-B030-81794F2C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4" y="2168343"/>
            <a:ext cx="3738780" cy="3546801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/>
              <a:t>jedným zo zástancov indiánskeho obyvateľstva pred spôsobmi bielych dobyvateľov bol katolícky kňaz – dominikán, sám bývalý bohatý majiteľ plantáži v dnešnom Mexiku </a:t>
            </a:r>
            <a:r>
              <a:rPr lang="sk-SK" sz="1800" dirty="0" err="1"/>
              <a:t>Bartolomé</a:t>
            </a:r>
            <a:r>
              <a:rPr lang="sk-SK" sz="1800" dirty="0"/>
              <a:t> de </a:t>
            </a:r>
            <a:r>
              <a:rPr lang="sk-SK" sz="1800" dirty="0" err="1"/>
              <a:t>Las</a:t>
            </a:r>
            <a:r>
              <a:rPr lang="sk-SK" sz="1800" dirty="0"/>
              <a:t> </a:t>
            </a:r>
            <a:r>
              <a:rPr lang="sk-SK" sz="1800" dirty="0" err="1"/>
              <a:t>Casas</a:t>
            </a:r>
            <a:endParaRPr lang="sk-SK" sz="1800" dirty="0"/>
          </a:p>
          <a:p>
            <a:endParaRPr lang="sk-SK" sz="1800" dirty="0"/>
          </a:p>
          <a:p>
            <a:r>
              <a:rPr lang="sk-SK" sz="1800" dirty="0"/>
              <a:t>roky kritizoval vraždy, týranie a utláčanie domorodého obyvateľstva, ktorého sa dopúšťali španielski kolonizátori</a:t>
            </a:r>
          </a:p>
          <a:p>
            <a:endParaRPr lang="sk-SK" sz="1800" dirty="0"/>
          </a:p>
          <a:p>
            <a:r>
              <a:rPr lang="sk-SK" sz="1800" dirty="0"/>
              <a:t>celý život bojoval za rovnoprávnosť všetkých rás a ľudí </a:t>
            </a:r>
          </a:p>
        </p:txBody>
      </p:sp>
      <p:pic>
        <p:nvPicPr>
          <p:cNvPr id="5" name="Obrázok 4" descr="Obrázok, na ktorom je text, osoba, muž&#10;&#10;Automaticky generovaný popis">
            <a:extLst>
              <a:ext uri="{FF2B5EF4-FFF2-40B4-BE49-F238E27FC236}">
                <a16:creationId xmlns:a16="http://schemas.microsoft.com/office/drawing/2014/main" id="{0EA6088C-A9C8-4DDD-90DF-6D6B4F107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24602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0F734FA-5644-46C9-A526-93643C8F8F3A}"/>
              </a:ext>
            </a:extLst>
          </p:cNvPr>
          <p:cNvSpPr txBox="1"/>
          <p:nvPr/>
        </p:nvSpPr>
        <p:spPr>
          <a:xfrm>
            <a:off x="6724073" y="6373367"/>
            <a:ext cx="364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err="1"/>
              <a:t>Bartolomé</a:t>
            </a:r>
            <a:r>
              <a:rPr lang="sk-SK" sz="1800" dirty="0"/>
              <a:t> de </a:t>
            </a:r>
            <a:r>
              <a:rPr lang="sk-SK" sz="1800" dirty="0" err="1"/>
              <a:t>Las</a:t>
            </a:r>
            <a:r>
              <a:rPr lang="sk-SK" sz="1800" dirty="0"/>
              <a:t> </a:t>
            </a:r>
            <a:r>
              <a:rPr lang="sk-SK" sz="1800" dirty="0" err="1"/>
              <a:t>Casas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953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D19C2B-3480-4362-8FB1-2C8819A7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ĎAKUJEM ZA POZORNOSŤ</a:t>
            </a: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8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88FB19-DDD4-4F98-B142-7B7F1BFC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sk-SK" sz="4000"/>
              <a:t>Obsah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2AB1BE0-C5DF-4D5B-A0CF-991054F41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9618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59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E0228E-2051-423A-9C8F-690E3235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 dirty="0"/>
              <a:t>Dobyvačné výpravy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F87109-5DC4-4D6B-92FA-0A08D35D0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/>
              <a:t>v Kolumbových stopách sa vydalo viacero španielskych dobrodruhov, aby dobývali nové územia a získali ich bohatstvá</a:t>
            </a:r>
          </a:p>
          <a:p>
            <a:endParaRPr lang="sk-SK" sz="2200" dirty="0"/>
          </a:p>
          <a:p>
            <a:r>
              <a:rPr lang="sk-SK" sz="2200" dirty="0"/>
              <a:t>po prvých objavoch nasledovali dobyvačné výpravy</a:t>
            </a:r>
          </a:p>
          <a:p>
            <a:endParaRPr lang="sk-SK" sz="2200" dirty="0"/>
          </a:p>
          <a:p>
            <a:r>
              <a:rPr lang="sk-SK" sz="2200" dirty="0"/>
              <a:t>v r. 1519 </a:t>
            </a:r>
            <a:r>
              <a:rPr lang="sk-SK" sz="2200" dirty="0" err="1"/>
              <a:t>Hernán</a:t>
            </a:r>
            <a:r>
              <a:rPr lang="sk-SK" sz="2200" dirty="0"/>
              <a:t> </a:t>
            </a:r>
            <a:r>
              <a:rPr lang="sk-SK" sz="2200" dirty="0" err="1"/>
              <a:t>Cortés</a:t>
            </a:r>
            <a:r>
              <a:rPr lang="sk-SK" sz="2200" dirty="0"/>
              <a:t> vyplával      so štyristo mužmi z Kuby, aby dobyl Aztékov v dnešnom Mexiku</a:t>
            </a:r>
          </a:p>
        </p:txBody>
      </p:sp>
      <p:pic>
        <p:nvPicPr>
          <p:cNvPr id="5" name="Obrázok 4" descr="Obrázok, na ktorom je text, vnútri, koža&#10;&#10;Automaticky generovaný popis">
            <a:extLst>
              <a:ext uri="{FF2B5EF4-FFF2-40B4-BE49-F238E27FC236}">
                <a16:creationId xmlns:a16="http://schemas.microsoft.com/office/drawing/2014/main" id="{48C1EC04-2879-49AE-BEC4-B0DA9964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r="1" b="111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9A3056F-CE60-411B-AF5E-6515521FDE52}"/>
              </a:ext>
            </a:extLst>
          </p:cNvPr>
          <p:cNvSpPr txBox="1"/>
          <p:nvPr/>
        </p:nvSpPr>
        <p:spPr>
          <a:xfrm>
            <a:off x="6094476" y="6396325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chemeClr val="bg1"/>
                </a:solidFill>
              </a:rPr>
              <a:t>Hernán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Cortés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63FE10-F3FE-417A-B5C3-7DF999CA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sk-SK" sz="3200" dirty="0"/>
              <a:t>Dobyvačné výpravy</a:t>
            </a:r>
          </a:p>
        </p:txBody>
      </p:sp>
      <p:sp>
        <p:nvSpPr>
          <p:cNvPr id="48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BFA199B-200E-444F-9AFF-FAA05125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 b="11584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Zástupný objekt pre obsah 2">
            <a:extLst>
              <a:ext uri="{FF2B5EF4-FFF2-40B4-BE49-F238E27FC236}">
                <a16:creationId xmlns:a16="http://schemas.microsoft.com/office/drawing/2014/main" id="{ADF6CF54-B987-482D-B809-598A5F59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924425"/>
            <a:ext cx="6586915" cy="1916077"/>
          </a:xfrm>
        </p:spPr>
        <p:txBody>
          <a:bodyPr anchor="ctr">
            <a:normAutofit fontScale="70000" lnSpcReduction="20000"/>
          </a:bodyPr>
          <a:lstStyle/>
          <a:p>
            <a:r>
              <a:rPr lang="sk-SK" sz="2300" dirty="0"/>
              <a:t>aztécka civilizácia bola veľmi vyspelá – </a:t>
            </a:r>
            <a:r>
              <a:rPr lang="sk-SK" sz="2300" dirty="0" err="1"/>
              <a:t>Cortés</a:t>
            </a:r>
            <a:r>
              <a:rPr lang="sk-SK" sz="2300" dirty="0"/>
              <a:t> ju však rozvrátil za krátky čas aj za pomoci dokonalejších európskych zbraní</a:t>
            </a:r>
          </a:p>
          <a:p>
            <a:endParaRPr lang="sk-SK" sz="2300" dirty="0"/>
          </a:p>
          <a:p>
            <a:r>
              <a:rPr lang="sk-SK" sz="2300" dirty="0" err="1"/>
              <a:t>Cortés</a:t>
            </a:r>
            <a:r>
              <a:rPr lang="sk-SK" sz="2300" dirty="0"/>
              <a:t> bol pri dobývaní taký krutý, že aj v samom Španielsku vyvolal pohoršenie</a:t>
            </a:r>
          </a:p>
          <a:p>
            <a:endParaRPr lang="sk-SK" sz="2300" dirty="0"/>
          </a:p>
          <a:p>
            <a:r>
              <a:rPr lang="sk-SK" sz="2300" dirty="0"/>
              <a:t>zomrel roztrpčený, že mu jeho úspechy nepriniesli väčšie uznanie</a:t>
            </a:r>
          </a:p>
          <a:p>
            <a:endParaRPr lang="sk-SK" sz="1100" dirty="0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BC22CFD0-153C-4874-B7F0-E5E9267991F4}"/>
              </a:ext>
            </a:extLst>
          </p:cNvPr>
          <p:cNvSpPr txBox="1"/>
          <p:nvPr/>
        </p:nvSpPr>
        <p:spPr>
          <a:xfrm>
            <a:off x="858979" y="4193316"/>
            <a:ext cx="1073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Mapa zobrazujúca </a:t>
            </a:r>
            <a:r>
              <a:rPr lang="sk-SK" dirty="0" err="1"/>
              <a:t>Cortésovu</a:t>
            </a:r>
            <a:r>
              <a:rPr lang="sk-SK" dirty="0"/>
              <a:t> inváznu cestu z pobrežia mexického zálivu do hlavného mesta Aztékov </a:t>
            </a:r>
            <a:r>
              <a:rPr lang="sk-SK" dirty="0" err="1"/>
              <a:t>Tenochtitlan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0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Obrázok 12" descr="Obrázok, na ktorom je zem, vonkajšie, obloha, hora&#10;&#10;Automaticky generovaný popis">
            <a:extLst>
              <a:ext uri="{FF2B5EF4-FFF2-40B4-BE49-F238E27FC236}">
                <a16:creationId xmlns:a16="http://schemas.microsoft.com/office/drawing/2014/main" id="{6D665FBE-61B5-4B85-9BC1-7BEB4EB8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08" y="57418"/>
            <a:ext cx="5486789" cy="308631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 descr="Obrázok, na ktorom je mapa&#10;&#10;Automaticky generovaný popis">
            <a:extLst>
              <a:ext uri="{FF2B5EF4-FFF2-40B4-BE49-F238E27FC236}">
                <a16:creationId xmlns:a16="http://schemas.microsoft.com/office/drawing/2014/main" id="{800F268B-62D2-4588-A30F-8E3CAD1D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30" y="3318184"/>
            <a:ext cx="4065424" cy="3455611"/>
          </a:xfrm>
          <a:prstGeom prst="rect">
            <a:avLst/>
          </a:prstGeom>
        </p:spPr>
      </p:pic>
      <p:pic>
        <p:nvPicPr>
          <p:cNvPr id="9" name="Zástupný objekt pre obsah 8" descr="Obrázok, na ktorom je text, textílie&#10;&#10;Automaticky generovaný popis">
            <a:extLst>
              <a:ext uri="{FF2B5EF4-FFF2-40B4-BE49-F238E27FC236}">
                <a16:creationId xmlns:a16="http://schemas.microsoft.com/office/drawing/2014/main" id="{46E5A632-B7AA-4274-AB7E-267E1A26D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3" y="3318184"/>
            <a:ext cx="5378382" cy="3455611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880342DC-25AC-417E-B470-47CA47BB1FE1}"/>
              </a:ext>
            </a:extLst>
          </p:cNvPr>
          <p:cNvSpPr txBox="1"/>
          <p:nvPr/>
        </p:nvSpPr>
        <p:spPr>
          <a:xfrm>
            <a:off x="2915878" y="243634"/>
            <a:ext cx="238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Aztécke hlavné mesto </a:t>
            </a:r>
            <a:r>
              <a:rPr lang="sk-SK" dirty="0" err="1"/>
              <a:t>Tenochtitlán</a:t>
            </a:r>
            <a:r>
              <a:rPr lang="sk-SK" dirty="0"/>
              <a:t> – bolo obkolesené ďalšími veľkolepými mestami.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EE6BECC5-630D-4716-8113-0FEA9EADE19C}"/>
              </a:ext>
            </a:extLst>
          </p:cNvPr>
          <p:cNvSpPr txBox="1"/>
          <p:nvPr/>
        </p:nvSpPr>
        <p:spPr>
          <a:xfrm>
            <a:off x="1668102" y="2671852"/>
            <a:ext cx="249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Konflikt dvoch civilizácií – Aztékov a Španielov.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8C43F165-A2CC-4578-B53B-728338EF6C23}"/>
              </a:ext>
            </a:extLst>
          </p:cNvPr>
          <p:cNvSpPr txBox="1"/>
          <p:nvPr/>
        </p:nvSpPr>
        <p:spPr>
          <a:xfrm>
            <a:off x="6304999" y="6437875"/>
            <a:ext cx="51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Aztékovia mali vlastné </a:t>
            </a:r>
            <a:r>
              <a:rPr lang="sk-SK" dirty="0" err="1"/>
              <a:t>obrazkové</a:t>
            </a:r>
            <a:r>
              <a:rPr lang="sk-SK" dirty="0"/>
              <a:t> písmo.</a:t>
            </a:r>
          </a:p>
        </p:txBody>
      </p:sp>
    </p:spTree>
    <p:extLst>
      <p:ext uri="{BB962C8B-B14F-4D97-AF65-F5344CB8AC3E}">
        <p14:creationId xmlns:p14="http://schemas.microsoft.com/office/powerpoint/2010/main" val="238734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FF5415-74E8-4526-BBA7-3C86EC56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 dirty="0"/>
              <a:t>Dobyvačné výpravy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4725F7-E81F-42C7-BEB8-A3EED372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k-SK" sz="2200" dirty="0"/>
              <a:t>druhým španielskym dobyvateľom bol Francisco </a:t>
            </a:r>
            <a:r>
              <a:rPr lang="sk-SK" sz="2200" dirty="0" err="1"/>
              <a:t>Pizarro</a:t>
            </a:r>
            <a:endParaRPr lang="sk-SK" sz="2200" dirty="0"/>
          </a:p>
          <a:p>
            <a:r>
              <a:rPr lang="sk-SK" sz="2200" dirty="0"/>
              <a:t>lákali ho zlaté poklady civilizácie Inkov – ich ríša sa rozprestierala v Južnej Amerike na území dnešného Peru</a:t>
            </a:r>
          </a:p>
          <a:p>
            <a:r>
              <a:rPr lang="sk-SK" sz="2200" dirty="0"/>
              <a:t>Inkovia mali veľmi vyspelé poľnohospodárstvo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CD6120C-CD35-41C8-B0D1-9044B606BD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4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FD0667C-51EE-4DA3-A909-5D476AF27D5F}"/>
              </a:ext>
            </a:extLst>
          </p:cNvPr>
          <p:cNvSpPr txBox="1"/>
          <p:nvPr/>
        </p:nvSpPr>
        <p:spPr>
          <a:xfrm>
            <a:off x="5929747" y="6262258"/>
            <a:ext cx="461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</a:rPr>
              <a:t>Francisco </a:t>
            </a:r>
            <a:r>
              <a:rPr lang="sk-SK" sz="2400" dirty="0" err="1">
                <a:solidFill>
                  <a:schemeClr val="bg1"/>
                </a:solidFill>
              </a:rPr>
              <a:t>Pizarro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5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5E2B8-EE83-4CC0-8424-84FA702C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k-SK" sz="5000"/>
              <a:t>Dobyvačné výpravy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0D7CA3-D9C4-4D6B-B102-ACE98E40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k-SK" sz="1700" dirty="0"/>
              <a:t>Inkovia mali vybudovanú rozsiahlu sieť dláždených ciest, tunelov a povrazových mostov a dokonalú sieť zavlažovacích kanálov</a:t>
            </a:r>
          </a:p>
          <a:p>
            <a:endParaRPr lang="sk-SK" sz="1700" dirty="0"/>
          </a:p>
          <a:p>
            <a:r>
              <a:rPr lang="sk-SK" sz="1700" dirty="0"/>
              <a:t>ich liečitelia vedeli robiť zložité operácie</a:t>
            </a:r>
          </a:p>
          <a:p>
            <a:endParaRPr lang="sk-SK" sz="1700" dirty="0"/>
          </a:p>
          <a:p>
            <a:r>
              <a:rPr lang="sk-SK" sz="1700" dirty="0"/>
              <a:t>prvé </a:t>
            </a:r>
            <a:r>
              <a:rPr lang="sk-SK" sz="1700" dirty="0" err="1"/>
              <a:t>Pizarrove</a:t>
            </a:r>
            <a:r>
              <a:rPr lang="sk-SK" sz="1700" dirty="0"/>
              <a:t> pokusy dobyť túto civilizáciu neboli úspešné – napokon k víťazstvu pomohli mu lepšie zbrane a zmätky medzi Inkami</a:t>
            </a:r>
          </a:p>
          <a:p>
            <a:endParaRPr lang="sk-SK" sz="1700" dirty="0"/>
          </a:p>
          <a:p>
            <a:r>
              <a:rPr lang="sk-SK" sz="1700" dirty="0" err="1"/>
              <a:t>Pizarro</a:t>
            </a:r>
            <a:r>
              <a:rPr lang="sk-SK" sz="1700" dirty="0"/>
              <a:t> bol nakoniec zavraždený 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BD3F6093-BE5E-446C-8C96-1A650EED6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74" y="640080"/>
            <a:ext cx="3444316" cy="557784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19D530D-A430-4B7E-8814-1C87759F47E3}"/>
              </a:ext>
            </a:extLst>
          </p:cNvPr>
          <p:cNvSpPr txBox="1"/>
          <p:nvPr/>
        </p:nvSpPr>
        <p:spPr>
          <a:xfrm>
            <a:off x="7087902" y="6171600"/>
            <a:ext cx="388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Prieskumná cesta Francisca Pizarra počas dobytia Peru (1531 – 1533)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06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skupina, niekoľko&#10;&#10;Automaticky generovaný popis">
            <a:extLst>
              <a:ext uri="{FF2B5EF4-FFF2-40B4-BE49-F238E27FC236}">
                <a16:creationId xmlns:a16="http://schemas.microsoft.com/office/drawing/2014/main" id="{EE49DED5-63F1-465E-B80C-EDA57220C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3" b="19823"/>
          <a:stretch/>
        </p:blipFill>
        <p:spPr>
          <a:xfrm>
            <a:off x="1119188" y="1727200"/>
            <a:ext cx="3271838" cy="3392488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5C66D179-FC10-4AF0-8688-776088D44E73}"/>
              </a:ext>
            </a:extLst>
          </p:cNvPr>
          <p:cNvSpPr txBox="1"/>
          <p:nvPr/>
        </p:nvSpPr>
        <p:spPr>
          <a:xfrm>
            <a:off x="1119188" y="4441825"/>
            <a:ext cx="3271838" cy="6778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400" dirty="0">
                <a:solidFill>
                  <a:srgbClr val="FFFFFF"/>
                </a:solidFill>
              </a:rPr>
              <a:t>Pizarro a jeho nasledovníci v Lime v roku 1535</a:t>
            </a:r>
            <a:r>
              <a:rPr lang="sk-SK" sz="1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Zástupný objekt pre obsah 4" descr="Obrázok, na ktorom je text, vnútri, nastaviť&#10;&#10;Automaticky generovaný popis">
            <a:extLst>
              <a:ext uri="{FF2B5EF4-FFF2-40B4-BE49-F238E27FC236}">
                <a16:creationId xmlns:a16="http://schemas.microsoft.com/office/drawing/2014/main" id="{303EFD7A-11E2-4E25-AC38-9ED2DEA6B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3172" b="-3"/>
          <a:stretch/>
        </p:blipFill>
        <p:spPr>
          <a:xfrm>
            <a:off x="4459288" y="1049337"/>
            <a:ext cx="3271838" cy="339248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7D318632-29A0-4B3E-AD61-1E3EAA14E526}"/>
              </a:ext>
            </a:extLst>
          </p:cNvPr>
          <p:cNvSpPr txBox="1"/>
          <p:nvPr/>
        </p:nvSpPr>
        <p:spPr>
          <a:xfrm>
            <a:off x="4459288" y="3665061"/>
            <a:ext cx="3271838" cy="6778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rgbClr val="FFFFFF"/>
                </a:solidFill>
              </a:rPr>
              <a:t>Umenie Inkov svedčí o ich zručností – zlato Inkov.</a:t>
            </a:r>
          </a:p>
        </p:txBody>
      </p:sp>
      <p:pic>
        <p:nvPicPr>
          <p:cNvPr id="9" name="Obrázok 8" descr="Obrázok, na ktorom je zem, vonkajšie, obloha, hora&#10;&#10;Automaticky generovaný popis">
            <a:extLst>
              <a:ext uri="{FF2B5EF4-FFF2-40B4-BE49-F238E27FC236}">
                <a16:creationId xmlns:a16="http://schemas.microsoft.com/office/drawing/2014/main" id="{D6B0A9EE-5738-4EA5-9473-5B9481AB2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25261"/>
          <a:stretch/>
        </p:blipFill>
        <p:spPr>
          <a:xfrm>
            <a:off x="7799388" y="1727200"/>
            <a:ext cx="3271838" cy="3392488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1CC1CC0-A142-4CC8-9A6D-669EC732D8E7}"/>
              </a:ext>
            </a:extLst>
          </p:cNvPr>
          <p:cNvSpPr txBox="1"/>
          <p:nvPr/>
        </p:nvSpPr>
        <p:spPr>
          <a:xfrm>
            <a:off x="7799388" y="4441825"/>
            <a:ext cx="3271838" cy="6778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400" dirty="0">
                <a:solidFill>
                  <a:srgbClr val="FFFFFF"/>
                </a:solidFill>
              </a:rPr>
              <a:t>Pevnosť a sídlo Inkov vysoko v horách: </a:t>
            </a:r>
            <a:r>
              <a:rPr lang="sk-SK" sz="1400" b="1" i="1" dirty="0">
                <a:solidFill>
                  <a:srgbClr val="FFFFFF"/>
                </a:solidFill>
              </a:rPr>
              <a:t>Machu </a:t>
            </a:r>
            <a:r>
              <a:rPr lang="sk-SK" sz="1400" b="1" i="1" dirty="0" err="1">
                <a:solidFill>
                  <a:srgbClr val="FFFFFF"/>
                </a:solidFill>
              </a:rPr>
              <a:t>Picchu</a:t>
            </a:r>
            <a:r>
              <a:rPr lang="sk-SK" sz="1400" dirty="0">
                <a:solidFill>
                  <a:srgbClr val="FFFFFF"/>
                </a:solidFill>
              </a:rPr>
              <a:t>. Dlho ležalo zabudnutá. Objavili ju až v 20. storočí.</a:t>
            </a:r>
          </a:p>
        </p:txBody>
      </p:sp>
    </p:spTree>
    <p:extLst>
      <p:ext uri="{BB962C8B-B14F-4D97-AF65-F5344CB8AC3E}">
        <p14:creationId xmlns:p14="http://schemas.microsoft.com/office/powerpoint/2010/main" val="16431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8F022-401F-4AE6-9AE9-1D5C3E0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>
            <a:normAutofit/>
          </a:bodyPr>
          <a:lstStyle/>
          <a:p>
            <a:r>
              <a:rPr lang="sk-SK" sz="4000" dirty="0"/>
              <a:t>Delenie nového sveta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1A7171-A9A0-4062-8412-76A99EC3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235490" cy="3773010"/>
          </a:xfrm>
        </p:spPr>
        <p:txBody>
          <a:bodyPr>
            <a:normAutofit/>
          </a:bodyPr>
          <a:lstStyle/>
          <a:p>
            <a:r>
              <a:rPr lang="sk-SK" sz="1700" dirty="0"/>
              <a:t>Španieli a Portugalci sa hneď po prvých zámorských objavoch navzájom dohodli na rozdelení objavovaných území – vytýčili si medzi sebou symbolickú čiaru – začiatok kolonializmu</a:t>
            </a:r>
          </a:p>
          <a:p>
            <a:endParaRPr lang="sk-SK" sz="1700" dirty="0"/>
          </a:p>
          <a:p>
            <a:r>
              <a:rPr lang="sk-SK" sz="1700" dirty="0"/>
              <a:t>pod kolonializmom totiž rozumieme prisvojovanie si cudzích území a ich riadenie tak, ako to vyhovuje podmaniteľom</a:t>
            </a:r>
          </a:p>
          <a:p>
            <a:endParaRPr lang="sk-SK" sz="1700" dirty="0"/>
          </a:p>
          <a:p>
            <a:r>
              <a:rPr lang="sk-SK" sz="1700" dirty="0"/>
              <a:t>k dobyvačnému Španielsku a Portugalsku sa neskôr zaradilo Anglicko a </a:t>
            </a:r>
            <a:r>
              <a:rPr lang="sk-SK" sz="1700" dirty="0" err="1"/>
              <a:t>Nizozemsko</a:t>
            </a:r>
            <a:r>
              <a:rPr lang="sk-SK" sz="1700" dirty="0"/>
              <a:t> – najsilnejšou koloniálnou mocnosťou bolo Španielsko – hovorilo sa o nej ako o </a:t>
            </a:r>
            <a:r>
              <a:rPr lang="sk-SK" sz="1700" i="1" dirty="0"/>
              <a:t>„ríši, nad ktorou slnko nezapadá“</a:t>
            </a:r>
          </a:p>
          <a:p>
            <a:endParaRPr lang="sk-SK" sz="1700" dirty="0"/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3F5E7FEA-5530-48F8-8298-52B31537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1" y="484631"/>
            <a:ext cx="2198459" cy="3027199"/>
          </a:xfrm>
          <a:prstGeom prst="rect">
            <a:avLst/>
          </a:prstGeom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45C5C8C0-AB85-49EC-BB23-4469255C4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65" y="3750338"/>
            <a:ext cx="4684864" cy="236585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3117D29-049F-45F8-B9CE-DD66FF3BD21F}"/>
              </a:ext>
            </a:extLst>
          </p:cNvPr>
          <p:cNvSpPr txBox="1"/>
          <p:nvPr/>
        </p:nvSpPr>
        <p:spPr>
          <a:xfrm>
            <a:off x="9328297" y="640263"/>
            <a:ext cx="244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Dohoda o rozdelení novoobjavených území medzi Španielsko a Portugalsko.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3ECA860-E35C-4462-9C89-427E63B2EE24}"/>
              </a:ext>
            </a:extLst>
          </p:cNvPr>
          <p:cNvSpPr txBox="1"/>
          <p:nvPr/>
        </p:nvSpPr>
        <p:spPr>
          <a:xfrm>
            <a:off x="7086451" y="6108622"/>
            <a:ext cx="468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Rozdelenie sveta medzi Španielsko a Portugalsko - </a:t>
            </a:r>
            <a:r>
              <a:rPr lang="sk-SK" dirty="0" err="1">
                <a:solidFill>
                  <a:schemeClr val="bg1"/>
                </a:solidFill>
              </a:rPr>
              <a:t>Tordesillaská</a:t>
            </a:r>
            <a:r>
              <a:rPr lang="sk-SK" dirty="0">
                <a:solidFill>
                  <a:schemeClr val="bg1"/>
                </a:solidFill>
              </a:rPr>
              <a:t> zmluva z roku 1494.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D2E2FD9-4238-4E7B-A214-461244DB4723}"/>
              </a:ext>
            </a:extLst>
          </p:cNvPr>
          <p:cNvSpPr txBox="1"/>
          <p:nvPr/>
        </p:nvSpPr>
        <p:spPr>
          <a:xfrm>
            <a:off x="7737042" y="3750338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Portugalci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4E1EABA-535E-4632-B57E-17B767391C22}"/>
              </a:ext>
            </a:extLst>
          </p:cNvPr>
          <p:cNvSpPr txBox="1"/>
          <p:nvPr/>
        </p:nvSpPr>
        <p:spPr>
          <a:xfrm>
            <a:off x="9220200" y="3750338"/>
            <a:ext cx="12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Španieli</a:t>
            </a:r>
          </a:p>
        </p:txBody>
      </p:sp>
    </p:spTree>
    <p:extLst>
      <p:ext uri="{BB962C8B-B14F-4D97-AF65-F5344CB8AC3E}">
        <p14:creationId xmlns:p14="http://schemas.microsoft.com/office/powerpoint/2010/main" val="113236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601</Words>
  <Application>Microsoft Office PowerPoint</Application>
  <PresentationFormat>Širokouhlá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Office</vt:lpstr>
      <vt:lpstr>Objavitelia a objavovaní </vt:lpstr>
      <vt:lpstr>Obsah</vt:lpstr>
      <vt:lpstr>Dobyvačné výpravy</vt:lpstr>
      <vt:lpstr>Dobyvačné výpravy</vt:lpstr>
      <vt:lpstr>Prezentácia programu PowerPoint</vt:lpstr>
      <vt:lpstr>Dobyvačné výpravy</vt:lpstr>
      <vt:lpstr>Dobyvačné výpravy</vt:lpstr>
      <vt:lpstr>Prezentácia programu PowerPoint</vt:lpstr>
      <vt:lpstr>Delenie nového sveta </vt:lpstr>
      <vt:lpstr>Dôsledky zámorských objavov</vt:lpstr>
      <vt:lpstr>Dôsledky zámorských objavov</vt:lpstr>
      <vt:lpstr>Otec Indiánov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Cmorej</dc:creator>
  <cp:lastModifiedBy>Lukáš Cmorej</cp:lastModifiedBy>
  <cp:revision>19</cp:revision>
  <dcterms:created xsi:type="dcterms:W3CDTF">2021-12-21T19:22:03Z</dcterms:created>
  <dcterms:modified xsi:type="dcterms:W3CDTF">2021-12-22T16:27:56Z</dcterms:modified>
</cp:coreProperties>
</file>