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3" r:id="rId12"/>
    <p:sldId id="274" r:id="rId13"/>
    <p:sldId id="275" r:id="rId14"/>
    <p:sldId id="270" r:id="rId15"/>
    <p:sldId id="28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D31D5-E0B8-4AE6-8EBA-746C7DABCEE2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A4AFD-2EF5-40E9-B4A8-76C3F3CBE64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A4AFD-2EF5-40E9-B4A8-76C3F3CBE644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8E1E-CF1D-4F20-8CD6-664871A667D7}" type="datetimeFigureOut">
              <a:rPr lang="sk-SK" smtClean="0"/>
              <a:pPr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A82E-16DC-4CB6-8873-2B1F97177F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age11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99592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Segoe UI" pitchFamily="34" charset="0"/>
              </a:rPr>
              <a:t>Základné technické materiály</a:t>
            </a:r>
            <a:endParaRPr lang="sk-SK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Segoe UI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483768" y="242088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DREVO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lačidlo akcie: Informácie 10">
            <a:hlinkClick r:id="rId4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Information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7504" y="11663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Druhy reziva</a:t>
            </a:r>
          </a:p>
          <a:p>
            <a:pPr algn="ctr"/>
            <a:endParaRPr lang="sk-SK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51520" y="908720"/>
          <a:ext cx="864096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88"/>
                <a:gridCol w="2448272"/>
              </a:tblGrid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 – fošne </a:t>
                      </a:r>
                      <a:r>
                        <a:rPr lang="sk-SK" sz="24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(hrúbka</a:t>
                      </a:r>
                      <a:r>
                        <a:rPr lang="sk-SK" sz="2400" b="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40 až 100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doskové</a:t>
                      </a:r>
                      <a:endParaRPr lang="sk-SK" sz="26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B – dosky </a:t>
                      </a:r>
                      <a:r>
                        <a:rPr lang="sk-SK" sz="24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(hrúbka 13 až 35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C – trámy</a:t>
                      </a:r>
                      <a:r>
                        <a:rPr lang="sk-SK" sz="2400" b="1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sk-SK" sz="2400" b="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(rozmer napr. 200 x 260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polohranené</a:t>
                      </a:r>
                      <a:endParaRPr lang="sk-SK" sz="26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 – hranoly</a:t>
                      </a:r>
                      <a:r>
                        <a:rPr lang="sk-SK" sz="2400" b="1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(</a:t>
                      </a:r>
                      <a:r>
                        <a:rPr lang="sk-SK" sz="2400" b="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rozmer napr. 60 x 100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hranené</a:t>
                      </a:r>
                      <a:endParaRPr lang="sk-SK" sz="26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E – laty </a:t>
                      </a:r>
                      <a:r>
                        <a:rPr lang="sk-SK" sz="24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(rozmer napr. 30 x 100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drobné</a:t>
                      </a:r>
                      <a:endParaRPr lang="sk-SK" sz="26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F – lišty </a:t>
                      </a:r>
                      <a:r>
                        <a:rPr lang="sk-SK" sz="24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(rozmer napr. 10 x 50 mm)</a:t>
                      </a:r>
                      <a:endParaRPr lang="sk-SK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Obrázok 3" descr="Scan22.jpg"/>
          <p:cNvPicPr>
            <a:picLocks noChangeAspect="1"/>
          </p:cNvPicPr>
          <p:nvPr/>
        </p:nvPicPr>
        <p:blipFill>
          <a:blip r:embed="rId3" cstate="print"/>
          <a:srcRect l="38438" t="32150" r="41328" b="42650"/>
          <a:stretch>
            <a:fillRect/>
          </a:stretch>
        </p:blipFill>
        <p:spPr>
          <a:xfrm>
            <a:off x="467543" y="476672"/>
            <a:ext cx="3444383" cy="590465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24128" y="692696"/>
            <a:ext cx="2952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A – fošňa</a:t>
            </a:r>
          </a:p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B – doska</a:t>
            </a:r>
          </a:p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C – trám</a:t>
            </a:r>
          </a:p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 – hranol</a:t>
            </a:r>
          </a:p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E – lata</a:t>
            </a:r>
          </a:p>
          <a:p>
            <a:pPr>
              <a:lnSpc>
                <a:spcPct val="200000"/>
              </a:lnSpc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F - lišta</a:t>
            </a:r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79512" y="116632"/>
            <a:ext cx="87849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Aglomerované dosky</a:t>
            </a:r>
          </a:p>
          <a:p>
            <a:pPr algn="ctr"/>
            <a:endParaRPr lang="sk-SK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Pri spracúvaní a obrábaní dreva vzniká odpad – piliny, triesky, hobliny, kúsky dreva a pod. V rámci šetrenia drevom sa tento odpad využíva na výrobu tzv. </a:t>
            </a:r>
            <a:r>
              <a:rPr lang="sk-SK" sz="2800" i="1" dirty="0" smtClean="0">
                <a:solidFill>
                  <a:schemeClr val="bg1"/>
                </a:solidFill>
                <a:latin typeface="Comic Sans MS" pitchFamily="66" charset="0"/>
              </a:rPr>
              <a:t>aglomerovaných dosák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, ktoré vďaka nižšej cene často nahrádzajú klasické rezivo.</a:t>
            </a:r>
          </a:p>
          <a:p>
            <a:r>
              <a:rPr lang="sk-SK" sz="2800" u="sng" dirty="0" smtClean="0">
                <a:solidFill>
                  <a:schemeClr val="bg1"/>
                </a:solidFill>
                <a:latin typeface="Comic Sans MS" pitchFamily="66" charset="0"/>
              </a:rPr>
              <a:t>Najznámejšie sú: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sololit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hobra</a:t>
            </a:r>
          </a:p>
          <a:p>
            <a:pPr marL="514350" indent="-514350">
              <a:lnSpc>
                <a:spcPct val="200000"/>
              </a:lnSpc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80" t="3780" r="5501" b="5501"/>
          <a:stretch>
            <a:fillRect/>
          </a:stretch>
        </p:blipFill>
        <p:spPr bwMode="auto">
          <a:xfrm>
            <a:off x="3203848" y="3068960"/>
            <a:ext cx="1728192" cy="17281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780" t="3780" r="5501" b="5501"/>
          <a:stretch>
            <a:fillRect/>
          </a:stretch>
        </p:blipFill>
        <p:spPr bwMode="auto">
          <a:xfrm>
            <a:off x="7164288" y="3068960"/>
            <a:ext cx="1728192" cy="17281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19202"/>
          <a:stretch>
            <a:fillRect/>
          </a:stretch>
        </p:blipFill>
        <p:spPr bwMode="auto">
          <a:xfrm>
            <a:off x="5004048" y="4941168"/>
            <a:ext cx="2194120" cy="19168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7504" y="116632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971550" lvl="1" indent="-514350">
              <a:buAutoNum type="arabicPeriod" startAt="3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drevotrieska</a:t>
            </a: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257550" lvl="6" indent="-514350" algn="ctr"/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4.  heraklit a rôzne iné</a:t>
            </a:r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5088565" cy="38164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35601"/>
            <a:ext cx="3600400" cy="47962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lačidlo akcie: Domov 5">
            <a:hlinkClick r:id="rId5" action="ppaction://hlinksldjump" highlightClick="1"/>
          </p:cNvPr>
          <p:cNvSpPr/>
          <p:nvPr/>
        </p:nvSpPr>
        <p:spPr>
          <a:xfrm>
            <a:off x="8388424" y="5949280"/>
            <a:ext cx="576064" cy="720080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7504" y="188640"/>
            <a:ext cx="903649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Poznámky</a:t>
            </a:r>
          </a:p>
          <a:p>
            <a:pPr algn="ctr"/>
            <a:endParaRPr lang="sk-SK" sz="1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500" b="1" dirty="0" smtClean="0">
                <a:solidFill>
                  <a:schemeClr val="bg1"/>
                </a:solidFill>
                <a:latin typeface="Comic Sans MS" pitchFamily="66" charset="0"/>
              </a:rPr>
              <a:t>Drevo 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je jedným zo základných technických materiálov. </a:t>
            </a:r>
            <a:b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Je to pevná prírodná látka zo stromov a krov.</a:t>
            </a:r>
          </a:p>
          <a:p>
            <a:r>
              <a:rPr lang="sk-SK" sz="2500" b="1" dirty="0" smtClean="0">
                <a:solidFill>
                  <a:schemeClr val="bg1"/>
                </a:solidFill>
                <a:latin typeface="Comic Sans MS" pitchFamily="66" charset="0"/>
              </a:rPr>
              <a:t>Makroskopická stavba 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je zloženie dreva, ktoré môžeme pozorovať zmyslami.</a:t>
            </a:r>
          </a:p>
          <a:p>
            <a:r>
              <a:rPr lang="sk-SK" sz="2500" b="1" dirty="0" smtClean="0">
                <a:solidFill>
                  <a:schemeClr val="bg1"/>
                </a:solidFill>
                <a:latin typeface="Comic Sans MS" pitchFamily="66" charset="0"/>
              </a:rPr>
              <a:t>Fyzikálne vlastnosti dreva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: farba, lesk, vlhkosť, vôňa, kresba a hustota.</a:t>
            </a:r>
          </a:p>
          <a:p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Mechanické vlastnosti: pevnosť, tvrdosť, pružnosť a štiepateľnosť.</a:t>
            </a:r>
          </a:p>
          <a:p>
            <a:r>
              <a:rPr lang="sk-SK" sz="2500" i="1" u="sng" dirty="0" smtClean="0">
                <a:solidFill>
                  <a:schemeClr val="bg1"/>
                </a:solidFill>
                <a:latin typeface="Comic Sans MS" pitchFamily="66" charset="0"/>
              </a:rPr>
              <a:t>výhody dreva:</a:t>
            </a:r>
            <a:r>
              <a:rPr lang="sk-SK" sz="25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malá hustota, pomerne veľká pevnosť, ľahká opracovateľnosť, jednoduchá povrchová úprava a pod.</a:t>
            </a:r>
          </a:p>
          <a:p>
            <a:r>
              <a:rPr lang="sk-SK" sz="2500" i="1" u="sng" dirty="0" smtClean="0">
                <a:solidFill>
                  <a:schemeClr val="bg1"/>
                </a:solidFill>
                <a:latin typeface="Comic Sans MS" pitchFamily="66" charset="0"/>
              </a:rPr>
              <a:t>nevýhody:</a:t>
            </a:r>
            <a:r>
              <a:rPr lang="sk-SK" sz="25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rôznorodá pevnosť, zmena rozmerov, rozklad (hniloba) apod.</a:t>
            </a:r>
          </a:p>
          <a:p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Drevo sa po vyťažení spracováva na rezivo, alebo palivo.</a:t>
            </a:r>
          </a:p>
          <a:p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Druhy reziva: 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pozri vyššie</a:t>
            </a:r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sk-SK" sz="25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500" dirty="0" smtClean="0">
                <a:solidFill>
                  <a:schemeClr val="bg1"/>
                </a:solidFill>
                <a:latin typeface="Comic Sans MS" pitchFamily="66" charset="0"/>
              </a:rPr>
              <a:t>Druhy aglomerovaných dosiek: sololit, hobra, drevotrieska...</a:t>
            </a:r>
          </a:p>
          <a:p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316416" y="188640"/>
            <a:ext cx="576064" cy="720080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387190" y="2967335"/>
            <a:ext cx="6369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ď</a:t>
            </a:r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akujem za pozornosť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Drevo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je jednou zo základných látok, ktoré sa využívajú v technike. Je to pevná prírodná látka zo stromov a krov.</a:t>
            </a:r>
          </a:p>
          <a:p>
            <a:endParaRPr lang="sk-SK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Obrázok 3" descr="strom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12775"/>
            <a:ext cx="2464935" cy="2982571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23528" y="1916832"/>
            <a:ext cx="60486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Les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je spoločenstvo rastlín (hlavne stromov) a živočíchov. Je to hlavný zdroj dreva.</a:t>
            </a:r>
          </a:p>
          <a:p>
            <a:endParaRPr lang="sk-SK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Strom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je rastlina s drevnatou stonkou – kmeňom, korunou a           .......................       koreňmi.</a:t>
            </a:r>
          </a:p>
          <a:p>
            <a:pPr>
              <a:lnSpc>
                <a:spcPct val="200000"/>
              </a:lnSpc>
            </a:pPr>
            <a:r>
              <a:rPr lang="sk-SK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400" u="sng" dirty="0" smtClean="0">
                <a:solidFill>
                  <a:schemeClr val="bg1"/>
                </a:solidFill>
                <a:latin typeface="Comic Sans MS" pitchFamily="66" charset="0"/>
              </a:rPr>
              <a:t>                         </a:t>
            </a: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2664296" cy="20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653136"/>
            <a:ext cx="3029322" cy="194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79512" y="47667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Delenie drevín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772816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u="sng" dirty="0" smtClean="0">
                <a:solidFill>
                  <a:schemeClr val="bg1"/>
                </a:solidFill>
                <a:latin typeface="Comic Sans MS" pitchFamily="66" charset="0"/>
              </a:rPr>
              <a:t>Základné delenie:</a:t>
            </a: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ihličnaté (smrek, borovica, jedľa, smrekovec)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listnaté (buk, hrab, topoľ, lipa)</a:t>
            </a:r>
          </a:p>
          <a:p>
            <a:endParaRPr lang="sk-SK" sz="28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800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800" u="sng" dirty="0" smtClean="0">
                <a:solidFill>
                  <a:schemeClr val="bg1"/>
                </a:solidFill>
                <a:latin typeface="Comic Sans MS" pitchFamily="66" charset="0"/>
              </a:rPr>
              <a:t>Podľa tvrdosti: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257550" lvl="6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mäkké (smrek, borovica)</a:t>
            </a:r>
          </a:p>
          <a:p>
            <a:pPr marL="3257550" lvl="6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tvrdé (buk, dub)</a:t>
            </a:r>
          </a:p>
          <a:p>
            <a:pPr marL="3257550" lvl="6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veľmi tvrdé (</a:t>
            </a:r>
            <a:r>
              <a:rPr lang="sk-SK" sz="28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gát, eben)</a:t>
            </a:r>
          </a:p>
          <a:p>
            <a:pPr marL="514350" indent="-514350"/>
            <a:endParaRPr lang="sk-SK" sz="2600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/>
            <a:endParaRPr lang="sk-SK" sz="2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Makroskopická stavba dreva</a:t>
            </a:r>
            <a:endParaRPr lang="sk-SK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365" y="0"/>
            <a:ext cx="320563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1052736"/>
            <a:ext cx="561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Takto sa označuje zloženie dreva, ktoré môžeme pozorovať zmyslami (zrak a hmat).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Štruktúru dreva skúmame v 3 základných rezoch: P – priečny, R – stredový a T – dotyčnicový.</a:t>
            </a:r>
          </a:p>
          <a:p>
            <a:endParaRPr lang="sk-SK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Šípka doprava 6"/>
          <p:cNvSpPr/>
          <p:nvPr/>
        </p:nvSpPr>
        <p:spPr>
          <a:xfrm rot="19725567">
            <a:off x="5330227" y="2530716"/>
            <a:ext cx="504056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584988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23528" y="548680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Drevá jednotlivých stromov sa od seba odlišujú svojimi vlastnosťami. Delíme ich na fyzikálne a mechanické </a:t>
            </a:r>
            <a:endParaRPr lang="sk-SK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Fyzikálne vlastnosti dreva</a:t>
            </a:r>
          </a:p>
          <a:p>
            <a:endParaRPr lang="sk-SK" sz="10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800" u="sng" dirty="0" smtClean="0">
                <a:solidFill>
                  <a:schemeClr val="bg1"/>
                </a:solidFill>
                <a:latin typeface="Comic Sans MS" pitchFamily="66" charset="0"/>
              </a:rPr>
              <a:t>Sú to: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farba</a:t>
            </a: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lesk</a:t>
            </a:r>
            <a:endParaRPr lang="sk-SK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kresba dreva</a:t>
            </a: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vôňa</a:t>
            </a: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vlhkosť</a:t>
            </a:r>
          </a:p>
          <a:p>
            <a:pPr lvl="3">
              <a:buFont typeface="Wingdings" pitchFamily="2" charset="2"/>
              <a:buChar char="Ø"/>
            </a:pP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   hustota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k-SK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79512" y="404664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Mechanické vlastnosti dreva</a:t>
            </a:r>
          </a:p>
          <a:p>
            <a:pPr algn="ctr"/>
            <a:endParaRPr lang="sk-SK" sz="8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800" u="sng" dirty="0" smtClean="0">
                <a:solidFill>
                  <a:schemeClr val="bg1"/>
                </a:solidFill>
                <a:latin typeface="Comic Sans MS" pitchFamily="66" charset="0"/>
              </a:rPr>
              <a:t>Sú to: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sk-SK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tvrdosť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– je schopnosť dreva klásť odpor proti vnikaniu iných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telies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pružnosť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– je schopnosť vrátiť sa so pôvodného stavu po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deformácii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štiepateľnosť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– je schopnosť deliť sa na časti pod vplyvom vonkajšej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sily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16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pevnosť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– je schopnosť odolávať vonkajším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silám</a:t>
            </a:r>
            <a:endParaRPr lang="sk-SK" sz="24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51520" y="260648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Poznávanie niektorých vlastností dreva</a:t>
            </a:r>
          </a:p>
          <a:p>
            <a:pPr algn="ctr"/>
            <a:endParaRPr lang="sk-SK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Drevo ako technický materiál má veľa výhod ale aj nevýhod: </a:t>
            </a:r>
          </a:p>
          <a:p>
            <a:endParaRPr lang="sk-SK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i="1" u="sng" dirty="0" smtClean="0">
                <a:solidFill>
                  <a:schemeClr val="bg1"/>
                </a:solidFill>
                <a:latin typeface="Comic Sans MS" pitchFamily="66" charset="0"/>
              </a:rPr>
              <a:t>výhody:</a:t>
            </a:r>
            <a:r>
              <a:rPr lang="sk-SK" sz="28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malá hustota, pomerne veľká pevnosť, ľahká opracovateľnosť, jednoduchá povrchová úprava apod.</a:t>
            </a:r>
          </a:p>
          <a:p>
            <a:endParaRPr lang="sk-SK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sz="2800" i="1" u="sng" dirty="0" smtClean="0">
                <a:solidFill>
                  <a:schemeClr val="bg1"/>
                </a:solidFill>
                <a:latin typeface="Comic Sans MS" pitchFamily="66" charset="0"/>
              </a:rPr>
              <a:t>nevýhody:</a:t>
            </a:r>
            <a:r>
              <a:rPr lang="sk-SK" sz="28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rôznorodá pevnosť, zmena rozmerov, rozklad (hniloba) apod.</a:t>
            </a:r>
          </a:p>
          <a:p>
            <a:endParaRPr lang="sk-SK" sz="12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87016" y="4869160"/>
            <a:ext cx="8856984" cy="213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Comic Sans MS" pitchFamily="66" charset="0"/>
              </a:rPr>
              <a:t>Skúšky vlastností dreva:</a:t>
            </a:r>
          </a:p>
          <a:p>
            <a:endParaRPr lang="sk-SK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porovnávanie hustoty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dreva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8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zisťovanie vlhkosti 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dreva</a:t>
            </a: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07504" y="0"/>
            <a:ext cx="9036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Spracovanie dreva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Po dosiahnutí požadovanej zrelosti vybraných stromov (u ihličnatých stromov je to 80 – 100 rokov a u listnatých 100 – 150 rokov) nastáva čas ich ťažby. Po zrezaní stromov sa z nich odstránia konáre a rôznymi spôsobmi sa premiestňujú k lesným cestám. Odtiaľ sa rozvážajú do skladov, alebo priamo na píly. </a:t>
            </a:r>
            <a:endParaRPr lang="sk-SK" sz="24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17032"/>
            <a:ext cx="4217366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age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Tam sa spracujú na </a:t>
            </a:r>
            <a:r>
              <a:rPr lang="sk-SK" sz="2800" i="1" dirty="0" smtClean="0">
                <a:solidFill>
                  <a:schemeClr val="bg1"/>
                </a:solidFill>
                <a:latin typeface="Comic Sans MS" pitchFamily="66" charset="0"/>
              </a:rPr>
              <a:t>rezivo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, alebo upravia na </a:t>
            </a:r>
            <a:r>
              <a:rPr lang="sk-SK" sz="2800" i="1" dirty="0" smtClean="0">
                <a:solidFill>
                  <a:schemeClr val="bg1"/>
                </a:solidFill>
                <a:latin typeface="Comic Sans MS" pitchFamily="66" charset="0"/>
              </a:rPr>
              <a:t>palivové drevo</a:t>
            </a: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sk-SK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3"/>
            <a:ext cx="4716017" cy="34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427984" cy="33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2843809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39" y="4509120"/>
            <a:ext cx="319847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525</Words>
  <Application>Microsoft Office PowerPoint</Application>
  <PresentationFormat>Prezentácia na obrazovke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Company>ZŠ Domaniža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Skolenie Office 2007</dc:creator>
  <cp:lastModifiedBy>Admin</cp:lastModifiedBy>
  <cp:revision>84</cp:revision>
  <dcterms:created xsi:type="dcterms:W3CDTF">2011-03-30T15:21:09Z</dcterms:created>
  <dcterms:modified xsi:type="dcterms:W3CDTF">2021-02-15T10:26:35Z</dcterms:modified>
</cp:coreProperties>
</file>