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80" y="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E11B2-1FBE-49AE-984C-34625A87A7BC}" type="datetimeFigureOut">
              <a:rPr lang="sk-SK" smtClean="0"/>
              <a:t>25. 11. 2020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4597-E043-45C4-B32A-D93239E8A0B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69142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E11B2-1FBE-49AE-984C-34625A87A7BC}" type="datetimeFigureOut">
              <a:rPr lang="sk-SK" smtClean="0"/>
              <a:t>25. 11. 2020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4597-E043-45C4-B32A-D93239E8A0B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65233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E11B2-1FBE-49AE-984C-34625A87A7BC}" type="datetimeFigureOut">
              <a:rPr lang="sk-SK" smtClean="0"/>
              <a:t>25. 11. 2020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4597-E043-45C4-B32A-D93239E8A0B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90047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E11B2-1FBE-49AE-984C-34625A87A7BC}" type="datetimeFigureOut">
              <a:rPr lang="sk-SK" smtClean="0"/>
              <a:t>25. 11. 2020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4597-E043-45C4-B32A-D93239E8A0BB}" type="slidenum">
              <a:rPr lang="sk-SK" smtClean="0"/>
              <a:t>‹#›</a:t>
            </a:fld>
            <a:endParaRPr lang="sk-SK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8064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E11B2-1FBE-49AE-984C-34625A87A7BC}" type="datetimeFigureOut">
              <a:rPr lang="sk-SK" smtClean="0"/>
              <a:t>25. 11. 2020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4597-E043-45C4-B32A-D93239E8A0B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622675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E11B2-1FBE-49AE-984C-34625A87A7BC}" type="datetimeFigureOut">
              <a:rPr lang="sk-SK" smtClean="0"/>
              <a:t>25. 11. 2020</a:t>
            </a:fld>
            <a:endParaRPr lang="sk-SK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4597-E043-45C4-B32A-D93239E8A0B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378846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 s obráz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E11B2-1FBE-49AE-984C-34625A87A7BC}" type="datetimeFigureOut">
              <a:rPr lang="sk-SK" smtClean="0"/>
              <a:t>25. 11. 2020</a:t>
            </a:fld>
            <a:endParaRPr lang="sk-SK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4597-E043-45C4-B32A-D93239E8A0B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983036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E11B2-1FBE-49AE-984C-34625A87A7BC}" type="datetimeFigureOut">
              <a:rPr lang="sk-SK" smtClean="0"/>
              <a:t>25. 11. 2020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4597-E043-45C4-B32A-D93239E8A0B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633739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E11B2-1FBE-49AE-984C-34625A87A7BC}" type="datetimeFigureOut">
              <a:rPr lang="sk-SK" smtClean="0"/>
              <a:t>25. 11. 2020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4597-E043-45C4-B32A-D93239E8A0B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57637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E11B2-1FBE-49AE-984C-34625A87A7BC}" type="datetimeFigureOut">
              <a:rPr lang="sk-SK" smtClean="0"/>
              <a:t>25. 11. 2020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4597-E043-45C4-B32A-D93239E8A0B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7498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E11B2-1FBE-49AE-984C-34625A87A7BC}" type="datetimeFigureOut">
              <a:rPr lang="sk-SK" smtClean="0"/>
              <a:t>25. 11. 2020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4597-E043-45C4-B32A-D93239E8A0B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298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E11B2-1FBE-49AE-984C-34625A87A7BC}" type="datetimeFigureOut">
              <a:rPr lang="sk-SK" smtClean="0"/>
              <a:t>25. 11. 2020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4597-E043-45C4-B32A-D93239E8A0B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41908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E11B2-1FBE-49AE-984C-34625A87A7BC}" type="datetimeFigureOut">
              <a:rPr lang="sk-SK" smtClean="0"/>
              <a:t>25. 11. 2020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4597-E043-45C4-B32A-D93239E8A0B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48043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E11B2-1FBE-49AE-984C-34625A87A7BC}" type="datetimeFigureOut">
              <a:rPr lang="sk-SK" smtClean="0"/>
              <a:t>25. 11. 2020</a:t>
            </a:fld>
            <a:endParaRPr lang="sk-SK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4597-E043-45C4-B32A-D93239E8A0B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369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E11B2-1FBE-49AE-984C-34625A87A7BC}" type="datetimeFigureOut">
              <a:rPr lang="sk-SK" smtClean="0"/>
              <a:t>25. 11. 2020</a:t>
            </a:fld>
            <a:endParaRPr lang="sk-SK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4597-E043-45C4-B32A-D93239E8A0B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74836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E11B2-1FBE-49AE-984C-34625A87A7BC}" type="datetimeFigureOut">
              <a:rPr lang="sk-SK" smtClean="0"/>
              <a:t>25. 11. 2020</a:t>
            </a:fld>
            <a:endParaRPr lang="sk-SK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4597-E043-45C4-B32A-D93239E8A0B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66861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E11B2-1FBE-49AE-984C-34625A87A7BC}" type="datetimeFigureOut">
              <a:rPr lang="sk-SK" smtClean="0"/>
              <a:t>25. 11. 2020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4597-E043-45C4-B32A-D93239E8A0B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14339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97E11B2-1FBE-49AE-984C-34625A87A7BC}" type="datetimeFigureOut">
              <a:rPr lang="sk-SK" smtClean="0"/>
              <a:t>25. 11. 2020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F4597-E043-45C4-B32A-D93239E8A0B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288414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E97BD90-F78D-4B3C-A966-5706CC571A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447801"/>
            <a:ext cx="9691236" cy="2322341"/>
          </a:xfrm>
        </p:spPr>
        <p:txBody>
          <a:bodyPr/>
          <a:lstStyle/>
          <a:p>
            <a:pPr algn="ctr"/>
            <a:r>
              <a:rPr lang="sk-SK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Kačička divoká</a:t>
            </a:r>
            <a:r>
              <a:rPr lang="sk-SK" dirty="0">
                <a:solidFill>
                  <a:schemeClr val="bg2">
                    <a:lumMod val="60000"/>
                    <a:lumOff val="40000"/>
                  </a:schemeClr>
                </a:solidFill>
              </a:rPr>
              <a:t/>
            </a:r>
            <a:br>
              <a:rPr lang="sk-SK" dirty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sk-SK" sz="4800" b="1" dirty="0">
                <a:solidFill>
                  <a:schemeClr val="tx1"/>
                </a:solidFill>
              </a:rPr>
              <a:t>(ľudová balada)</a:t>
            </a:r>
          </a:p>
        </p:txBody>
      </p:sp>
    </p:spTree>
    <p:extLst>
      <p:ext uri="{BB962C8B-B14F-4D97-AF65-F5344CB8AC3E}">
        <p14:creationId xmlns:p14="http://schemas.microsoft.com/office/powerpoint/2010/main" val="1750033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274FD0B9-9E3B-4037-B869-FF8F83AE6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sz="4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Ľudová balada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="" xmlns:a16="http://schemas.microsoft.com/office/drawing/2014/main" id="{E7D34C22-7F66-4ECB-9754-295E2CC9B4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sk-SK" altLang="sk-SK" sz="2800" dirty="0">
                <a:latin typeface="Comic Sans MS" pitchFamily="66" charset="0"/>
              </a:rPr>
              <a:t>Je to žáner ľudovej slovesnosti. Šírila sa ústnym podaním, ľudia si text v rôznych krajoch obmieňali a tak vznikli rôzne obmeny (varianty) jednej balady</a:t>
            </a:r>
            <a:r>
              <a:rPr lang="sk-SK" altLang="sk-SK" sz="2800" dirty="0" smtClean="0">
                <a:latin typeface="Comic Sans MS" pitchFamily="66" charset="0"/>
              </a:rPr>
              <a:t>.</a:t>
            </a:r>
            <a:r>
              <a:rPr lang="sk-SK" altLang="sk-SK" sz="2800" dirty="0">
                <a:latin typeface="Comic Sans MS" pitchFamily="66" charset="0"/>
              </a:rPr>
              <a:t> Balada sa pôvodne spievala. </a:t>
            </a:r>
          </a:p>
          <a:p>
            <a:pPr>
              <a:buBlip>
                <a:blip r:embed="rId2"/>
              </a:buBlip>
            </a:pPr>
            <a:r>
              <a:rPr lang="sk-SK" altLang="sk-SK" sz="2800" dirty="0">
                <a:latin typeface="Comic Sans MS" pitchFamily="66" charset="0"/>
              </a:rPr>
              <a:t>Má jednoduchý smutný dej.</a:t>
            </a:r>
          </a:p>
          <a:p>
            <a:pPr>
              <a:buBlip>
                <a:blip r:embed="rId2"/>
              </a:buBlip>
            </a:pPr>
            <a:r>
              <a:rPr lang="sk-SK" altLang="sk-SK" sz="2800" dirty="0">
                <a:latin typeface="Comic Sans MS" pitchFamily="66" charset="0"/>
              </a:rPr>
              <a:t>Končí sa tragicky.</a:t>
            </a:r>
          </a:p>
          <a:p>
            <a:pPr>
              <a:buBlip>
                <a:blip r:embed="rId2"/>
              </a:buBlip>
            </a:pPr>
            <a:r>
              <a:rPr lang="sk-SK" altLang="sk-SK" sz="2800" dirty="0">
                <a:latin typeface="Comic Sans MS" pitchFamily="66" charset="0"/>
              </a:rPr>
              <a:t>Dej je väčšinou rozprávaný formou dialógu.</a:t>
            </a:r>
          </a:p>
          <a:p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1522493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sz="4000" b="1" dirty="0">
                <a:latin typeface="Comic Sans MS" pitchFamily="66" charset="0"/>
              </a:rPr>
              <a:t>Balada a</a:t>
            </a:r>
            <a:r>
              <a:rPr lang="sk-SK" altLang="sk-SK" sz="4000" b="1" dirty="0" smtClean="0">
                <a:latin typeface="Comic Sans MS" pitchFamily="66" charset="0"/>
              </a:rPr>
              <a:t> </a:t>
            </a:r>
            <a:r>
              <a:rPr lang="sk-SK" altLang="sk-SK" sz="4000" b="1" dirty="0">
                <a:latin typeface="Comic Sans MS" pitchFamily="66" charset="0"/>
              </a:rPr>
              <a:t>rozprávka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k-SK" altLang="sk-SK" sz="2800" b="1" dirty="0">
                <a:latin typeface="Comic Sans MS" pitchFamily="66" charset="0"/>
              </a:rPr>
              <a:t>Má niektoré spoločné znaky s ľudovou rozprávkou</a:t>
            </a:r>
            <a:r>
              <a:rPr lang="sk-SK" altLang="sk-SK" sz="2800" dirty="0">
                <a:latin typeface="Comic Sans MS" pitchFamily="66" charset="0"/>
              </a:rPr>
              <a:t>:</a:t>
            </a:r>
          </a:p>
          <a:p>
            <a:pPr>
              <a:buBlip>
                <a:blip r:embed="rId2"/>
              </a:buBlip>
            </a:pPr>
            <a:r>
              <a:rPr lang="sk-SK" altLang="sk-SK" sz="2800" dirty="0">
                <a:latin typeface="Comic Sans MS" pitchFamily="66" charset="0"/>
              </a:rPr>
              <a:t>Autor ľudovej balady je neznámy.</a:t>
            </a:r>
          </a:p>
          <a:p>
            <a:pPr>
              <a:buBlip>
                <a:blip r:embed="rId2"/>
              </a:buBlip>
            </a:pPr>
            <a:r>
              <a:rPr lang="sk-SK" altLang="sk-SK" sz="2800" dirty="0">
                <a:latin typeface="Comic Sans MS" pitchFamily="66" charset="0"/>
              </a:rPr>
              <a:t>Dej sa odohráva na neznámom mieste (nie vždy).</a:t>
            </a:r>
          </a:p>
          <a:p>
            <a:pPr>
              <a:buBlip>
                <a:blip r:embed="rId2"/>
              </a:buBlip>
            </a:pPr>
            <a:r>
              <a:rPr lang="sk-SK" altLang="sk-SK" sz="2800" dirty="0">
                <a:latin typeface="Comic Sans MS" pitchFamily="66" charset="0"/>
              </a:rPr>
              <a:t>Nie je známy ani presný čas (nepoznáme storočie, rok či ročné obdobie).</a:t>
            </a:r>
          </a:p>
          <a:p>
            <a:pPr>
              <a:buBlip>
                <a:blip r:embed="rId2"/>
              </a:buBlip>
            </a:pPr>
            <a:r>
              <a:rPr lang="sk-SK" altLang="sk-SK" sz="2800" dirty="0">
                <a:latin typeface="Comic Sans MS" pitchFamily="66" charset="0"/>
              </a:rPr>
              <a:t>Využívajú sa magické čísla (3, 7</a:t>
            </a:r>
            <a:r>
              <a:rPr lang="sk-SK" altLang="sk-SK" sz="2800" dirty="0" smtClean="0">
                <a:latin typeface="Comic Sans MS" pitchFamily="66" charset="0"/>
              </a:rPr>
              <a:t>).</a:t>
            </a:r>
          </a:p>
          <a:p>
            <a:pPr>
              <a:lnSpc>
                <a:spcPct val="90000"/>
              </a:lnSpc>
              <a:buBlip>
                <a:blip r:embed="rId2"/>
              </a:buBlip>
            </a:pPr>
            <a:r>
              <a:rPr lang="sk-SK" altLang="sk-SK" sz="2800" dirty="0">
                <a:latin typeface="Comic Sans MS" pitchFamily="66" charset="0"/>
              </a:rPr>
              <a:t>Vystupujú v nich nadprirodzené postavy, dejú sa neskutočné deje.</a:t>
            </a:r>
          </a:p>
          <a:p>
            <a:pPr>
              <a:lnSpc>
                <a:spcPct val="90000"/>
              </a:lnSpc>
              <a:buBlip>
                <a:blip r:embed="rId2"/>
              </a:buBlip>
            </a:pPr>
            <a:r>
              <a:rPr lang="sk-SK" altLang="sk-SK" sz="2800" dirty="0">
                <a:latin typeface="Comic Sans MS" pitchFamily="66" charset="0"/>
              </a:rPr>
              <a:t>Zachovalo sa len málo ľudových balád, ktorých nápev poznáme.</a:t>
            </a:r>
          </a:p>
          <a:p>
            <a:pPr>
              <a:lnSpc>
                <a:spcPct val="90000"/>
              </a:lnSpc>
            </a:pPr>
            <a:endParaRPr lang="sk-SK" altLang="sk-SK" sz="2800" dirty="0">
              <a:latin typeface="Comic Sans MS" pitchFamily="66" charset="0"/>
            </a:endParaRPr>
          </a:p>
          <a:p>
            <a:pPr>
              <a:buBlip>
                <a:blip r:embed="rId2"/>
              </a:buBlip>
            </a:pPr>
            <a:endParaRPr lang="sk-SK" altLang="sk-SK" dirty="0">
              <a:latin typeface="Comic Sans MS" pitchFamily="66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68615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sk-SK" altLang="sk-SK" sz="3200" b="1" dirty="0">
                <a:latin typeface="Comic Sans MS" pitchFamily="66" charset="0"/>
              </a:rPr>
              <a:t>Balada sa od ľudovej rozprávky líši</a:t>
            </a:r>
            <a:r>
              <a:rPr lang="sk-SK" altLang="sk-SK" sz="3200" dirty="0">
                <a:latin typeface="Comic Sans MS" pitchFamily="66" charset="0"/>
              </a:rPr>
              <a:t>:</a:t>
            </a:r>
          </a:p>
          <a:p>
            <a:pPr>
              <a:lnSpc>
                <a:spcPct val="90000"/>
              </a:lnSpc>
              <a:buBlip>
                <a:blip r:embed="rId2"/>
              </a:buBlip>
            </a:pPr>
            <a:r>
              <a:rPr lang="sk-SK" altLang="sk-SK" sz="3200" dirty="0">
                <a:latin typeface="Comic Sans MS" pitchFamily="66" charset="0"/>
              </a:rPr>
              <a:t>Dej balady sa končí tragicky. Dej rozprávky sa končí šťastne.</a:t>
            </a:r>
          </a:p>
          <a:p>
            <a:pPr>
              <a:lnSpc>
                <a:spcPct val="90000"/>
              </a:lnSpc>
              <a:buBlip>
                <a:blip r:embed="rId2"/>
              </a:buBlip>
            </a:pPr>
            <a:r>
              <a:rPr lang="sk-SK" altLang="sk-SK" sz="3200" dirty="0">
                <a:latin typeface="Comic Sans MS" pitchFamily="66" charset="0"/>
              </a:rPr>
              <a:t>Balada sa pôvodne spievala. Rozprávka sa šírila tiež ústnym podaním, ale nie vo forme spevu.</a:t>
            </a:r>
          </a:p>
          <a:p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284775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377864C-DBCE-4C62-8851-1498E373C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sz="44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Rozbor diela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="" xmlns:a16="http://schemas.microsoft.com/office/drawing/2014/main" id="{E41465C2-B612-43D2-93E1-2606CCDBDB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364566"/>
            <a:ext cx="9785082" cy="4883833"/>
          </a:xfrm>
        </p:spPr>
        <p:txBody>
          <a:bodyPr>
            <a:normAutofit fontScale="92500" lnSpcReduction="10000"/>
          </a:bodyPr>
          <a:lstStyle/>
          <a:p>
            <a:r>
              <a:rPr lang="sk-SK" sz="2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lit. druh: </a:t>
            </a:r>
            <a:r>
              <a:rPr lang="sk-SK" sz="2800" dirty="0"/>
              <a:t>epika</a:t>
            </a:r>
            <a:endParaRPr lang="sk-SK" sz="2800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r>
              <a:rPr lang="sk-SK" sz="2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lit. žáner: </a:t>
            </a:r>
            <a:r>
              <a:rPr lang="sk-SK" sz="2800" dirty="0"/>
              <a:t>balada</a:t>
            </a:r>
          </a:p>
          <a:p>
            <a:r>
              <a:rPr lang="sk-SK" sz="2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téma: </a:t>
            </a:r>
            <a:r>
              <a:rPr lang="sk-SK" sz="2800" dirty="0"/>
              <a:t>postrelená kačička plače nad osudom svojich mláďat</a:t>
            </a:r>
          </a:p>
          <a:p>
            <a:r>
              <a:rPr lang="sk-SK" sz="2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hl. myšlienka: </a:t>
            </a:r>
            <a:r>
              <a:rPr lang="sk-SK" sz="2800" dirty="0"/>
              <a:t>cez tragický životný príbeh divokej kačičky poukazuje neznámy autor na hĺbku a obetavosť materinskej lásky, ktorá si  nevšíma vlastnú bolesť, ale aj v posledných chvíľach života myslí na osud svojich detí</a:t>
            </a:r>
          </a:p>
          <a:p>
            <a:r>
              <a:rPr lang="sk-SK" sz="2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postavy: kladná postava: </a:t>
            </a:r>
            <a:r>
              <a:rPr lang="sk-SK" sz="2800" dirty="0"/>
              <a:t>kačička</a:t>
            </a:r>
          </a:p>
          <a:p>
            <a:pPr marL="0" indent="0">
              <a:buNone/>
            </a:pPr>
            <a:r>
              <a:rPr lang="sk-SK" sz="2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			 vedľajšia postava: </a:t>
            </a:r>
            <a:r>
              <a:rPr lang="sk-SK" sz="2800" dirty="0"/>
              <a:t>malé kačičky, </a:t>
            </a:r>
            <a:r>
              <a:rPr lang="sk-SK" sz="2800" dirty="0" smtClean="0"/>
              <a:t>strelec</a:t>
            </a:r>
          </a:p>
          <a:p>
            <a:pPr marL="0" indent="0">
              <a:buNone/>
            </a:pPr>
            <a:r>
              <a:rPr lang="sk-SK" altLang="sk-SK" sz="2800" dirty="0">
                <a:latin typeface="Comic Sans MS" pitchFamily="66" charset="0"/>
              </a:rPr>
              <a:t>Patrí k najstarším slovenským baladám</a:t>
            </a:r>
            <a:endParaRPr lang="sk-SK" sz="2800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15524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8BF46EFE-7EEF-4607-8763-711FD0D9D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Spoločné a odlišné znaky s rozprávkou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="" xmlns:a16="http://schemas.microsoft.com/office/drawing/2014/main" id="{A7CEB702-5C8F-41FE-BBEA-006407DA4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0" y="2052918"/>
            <a:ext cx="10538685" cy="4195481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sk-SK" sz="2400" b="1" u="sng" dirty="0">
                <a:solidFill>
                  <a:schemeClr val="bg2">
                    <a:lumMod val="60000"/>
                    <a:lumOff val="40000"/>
                  </a:schemeClr>
                </a:solidFill>
              </a:rPr>
              <a:t>Spoločné znaky s rozprávkou: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4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	</a:t>
            </a:r>
            <a:r>
              <a:rPr lang="sk-SK" sz="2400" dirty="0"/>
              <a:t>vystupujú tu zvieratá, ktoré majú ľudské vlastnosti – myslia, cítia a konajú ako    ľudia</a:t>
            </a:r>
            <a:endParaRPr lang="sk-SK" sz="24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sk-SK" sz="24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sk-SK" sz="24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2. </a:t>
            </a:r>
            <a:r>
              <a:rPr lang="sk-SK" sz="2400" b="1" u="sng" dirty="0">
                <a:solidFill>
                  <a:schemeClr val="bg2">
                    <a:lumMod val="60000"/>
                    <a:lumOff val="40000"/>
                  </a:schemeClr>
                </a:solidFill>
              </a:rPr>
              <a:t>Odlišné znaky s rozprávkou: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400" dirty="0"/>
              <a:t>rozprávka má šťastný koniec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400" dirty="0"/>
              <a:t>balada končí tragicky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45718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EB36CCE0-932B-4823-919C-76FF57B78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2349305"/>
            <a:ext cx="10819058" cy="1941342"/>
          </a:xfrm>
        </p:spPr>
        <p:txBody>
          <a:bodyPr/>
          <a:lstStyle/>
          <a:p>
            <a:pPr algn="ctr"/>
            <a:r>
              <a:rPr lang="sk-SK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Ďakujem </a:t>
            </a:r>
            <a:r>
              <a:rPr lang="sk-SK" b="1">
                <a:solidFill>
                  <a:schemeClr val="bg2">
                    <a:lumMod val="60000"/>
                    <a:lumOff val="40000"/>
                  </a:schemeClr>
                </a:solidFill>
              </a:rPr>
              <a:t>za pozornosť!</a:t>
            </a:r>
            <a:endParaRPr lang="sk-SK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8185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ón">
  <a:themeElements>
    <a:clrScheme name="Ió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ó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ó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35</TotalTime>
  <Words>243</Words>
  <Application>Microsoft Office PowerPoint</Application>
  <PresentationFormat>Vlastná</PresentationFormat>
  <Paragraphs>34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Ión</vt:lpstr>
      <vt:lpstr>Kačička divoká (ľudová balada)</vt:lpstr>
      <vt:lpstr>Ľudová balada</vt:lpstr>
      <vt:lpstr>Balada a rozprávka</vt:lpstr>
      <vt:lpstr>Prezentácia programu PowerPoint</vt:lpstr>
      <vt:lpstr>Rozbor diela</vt:lpstr>
      <vt:lpstr>Spoločné a odlišné znaky s rozprávkou</vt:lpstr>
      <vt:lpstr>Ďakujem za pozornosť!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Kačička divoká (ľudová balada)</dc:title>
  <dc:creator>acer</dc:creator>
  <cp:lastModifiedBy>Darinka-NB</cp:lastModifiedBy>
  <cp:revision>4</cp:revision>
  <dcterms:created xsi:type="dcterms:W3CDTF">2020-11-02T16:53:18Z</dcterms:created>
  <dcterms:modified xsi:type="dcterms:W3CDTF">2020-11-25T20:23:04Z</dcterms:modified>
</cp:coreProperties>
</file>