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  <p:sldId id="259" r:id="rId5"/>
    <p:sldId id="258" r:id="rId6"/>
    <p:sldId id="264" r:id="rId7"/>
    <p:sldId id="263" r:id="rId8"/>
    <p:sldId id="266" r:id="rId9"/>
    <p:sldId id="267" r:id="rId10"/>
    <p:sldId id="265" r:id="rId11"/>
    <p:sldId id="270" r:id="rId12"/>
    <p:sldId id="262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477"/>
    <a:srgbClr val="054141"/>
    <a:srgbClr val="FFCC00"/>
    <a:srgbClr val="FFCC66"/>
    <a:srgbClr val="D6AD84"/>
    <a:srgbClr val="66FF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8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989D-E42E-4114-89C0-4995B861FEFA}" type="datetimeFigureOut">
              <a:rPr lang="sk-SK" smtClean="0"/>
              <a:pPr/>
              <a:t>13. 1. 2021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F5C5-1145-44E4-BB45-4525DD38D4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989D-E42E-4114-89C0-4995B861FEFA}" type="datetimeFigureOut">
              <a:rPr lang="sk-SK" smtClean="0"/>
              <a:pPr/>
              <a:t>13. 1. 2021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F5C5-1145-44E4-BB45-4525DD38D4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989D-E42E-4114-89C0-4995B861FEFA}" type="datetimeFigureOut">
              <a:rPr lang="sk-SK" smtClean="0"/>
              <a:pPr/>
              <a:t>13. 1. 2021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F5C5-1145-44E4-BB45-4525DD38D4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989D-E42E-4114-89C0-4995B861FEFA}" type="datetimeFigureOut">
              <a:rPr lang="sk-SK" smtClean="0"/>
              <a:pPr/>
              <a:t>13. 1. 2021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F5C5-1145-44E4-BB45-4525DD38D4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989D-E42E-4114-89C0-4995B861FEFA}" type="datetimeFigureOut">
              <a:rPr lang="sk-SK" smtClean="0"/>
              <a:pPr/>
              <a:t>13. 1. 2021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F5C5-1145-44E4-BB45-4525DD38D4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989D-E42E-4114-89C0-4995B861FEFA}" type="datetimeFigureOut">
              <a:rPr lang="sk-SK" smtClean="0"/>
              <a:pPr/>
              <a:t>13. 1. 2021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F5C5-1145-44E4-BB45-4525DD38D4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989D-E42E-4114-89C0-4995B861FEFA}" type="datetimeFigureOut">
              <a:rPr lang="sk-SK" smtClean="0"/>
              <a:pPr/>
              <a:t>13. 1. 2021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F5C5-1145-44E4-BB45-4525DD38D4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989D-E42E-4114-89C0-4995B861FEFA}" type="datetimeFigureOut">
              <a:rPr lang="sk-SK" smtClean="0"/>
              <a:pPr/>
              <a:t>13. 1. 2021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F5C5-1145-44E4-BB45-4525DD38D4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989D-E42E-4114-89C0-4995B861FEFA}" type="datetimeFigureOut">
              <a:rPr lang="sk-SK" smtClean="0"/>
              <a:pPr/>
              <a:t>13. 1. 2021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F5C5-1145-44E4-BB45-4525DD38D4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989D-E42E-4114-89C0-4995B861FEFA}" type="datetimeFigureOut">
              <a:rPr lang="sk-SK" smtClean="0"/>
              <a:pPr/>
              <a:t>13. 1. 2021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F5C5-1145-44E4-BB45-4525DD38D4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989D-E42E-4114-89C0-4995B861FEFA}" type="datetimeFigureOut">
              <a:rPr lang="sk-SK" smtClean="0"/>
              <a:pPr/>
              <a:t>13. 1. 2021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F5C5-1145-44E4-BB45-4525DD38D4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E989D-E42E-4114-89C0-4995B861FEFA}" type="datetimeFigureOut">
              <a:rPr lang="sk-SK" smtClean="0"/>
              <a:pPr/>
              <a:t>13. 1. 2021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AF5C5-1145-44E4-BB45-4525DD38D43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BlokTextu 2"/>
          <p:cNvSpPr txBox="1"/>
          <p:nvPr/>
        </p:nvSpPr>
        <p:spPr>
          <a:xfrm>
            <a:off x="1357290" y="642918"/>
            <a:ext cx="6643734" cy="359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k-SK" sz="80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</a:rPr>
              <a:t>Privlastňovacie prídavné mená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5214942" y="5500702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Mgr. Marta </a:t>
            </a:r>
            <a:r>
              <a:rPr lang="sk-SK" dirty="0" err="1" smtClean="0"/>
              <a:t>Valkovičová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BlokTextu 3"/>
          <p:cNvSpPr txBox="1"/>
          <p:nvPr/>
        </p:nvSpPr>
        <p:spPr>
          <a:xfrm>
            <a:off x="571472" y="357166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 smtClean="0"/>
              <a:t>Vypíš z viet privlastňovacie prídavné mená.</a:t>
            </a:r>
          </a:p>
        </p:txBody>
      </p:sp>
      <p:sp>
        <p:nvSpPr>
          <p:cNvPr id="5" name="Obdĺžnik 4"/>
          <p:cNvSpPr/>
          <p:nvPr/>
        </p:nvSpPr>
        <p:spPr>
          <a:xfrm>
            <a:off x="428596" y="857232"/>
            <a:ext cx="8429684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2500" b="1" dirty="0" smtClean="0"/>
              <a:t>Svetlankina babka býva na dedine neďaleko rybníka </a:t>
            </a:r>
          </a:p>
          <a:p>
            <a:pPr>
              <a:defRPr/>
            </a:pPr>
            <a:r>
              <a:rPr lang="sk-SK" sz="2500" b="1" dirty="0" smtClean="0"/>
              <a:t>Juraj opieral orlí zrak na susedov rybník.</a:t>
            </a:r>
          </a:p>
          <a:p>
            <a:pPr>
              <a:defRPr/>
            </a:pPr>
            <a:r>
              <a:rPr lang="sk-SK" sz="2500" b="1" dirty="0" smtClean="0"/>
              <a:t>Na čistinke v lese sme stretli líščiu rodinku.</a:t>
            </a:r>
          </a:p>
          <a:p>
            <a:pPr>
              <a:defRPr/>
            </a:pPr>
            <a:r>
              <a:rPr lang="sk-SK" sz="2500" b="1" dirty="0" smtClean="0"/>
              <a:t>Žiaci si na slovenčine obľúbili Ezopove bájky.</a:t>
            </a:r>
          </a:p>
          <a:p>
            <a:pPr>
              <a:defRPr/>
            </a:pPr>
            <a:r>
              <a:rPr lang="sk-SK" sz="2500" b="1" dirty="0" smtClean="0"/>
              <a:t>Všetci diváci sledovali rýchle brankárove reakcie.  </a:t>
            </a:r>
          </a:p>
          <a:p>
            <a:pPr>
              <a:defRPr/>
            </a:pPr>
            <a:r>
              <a:rPr lang="sk-SK" sz="2500" b="1" dirty="0" smtClean="0"/>
              <a:t>Celý deň sme v trávniku hľadali babkine stratené okuliare.</a:t>
            </a:r>
          </a:p>
          <a:p>
            <a:pPr>
              <a:defRPr/>
            </a:pPr>
            <a:r>
              <a:rPr lang="sk-SK" sz="2500" b="1" dirty="0" smtClean="0"/>
              <a:t>Pochválili sme kuchárovo jedlo a cukrárkin koláčik.</a:t>
            </a:r>
          </a:p>
          <a:p>
            <a:pPr>
              <a:defRPr/>
            </a:pPr>
            <a:r>
              <a:rPr lang="sk-SK" sz="2500" b="1" dirty="0" smtClean="0"/>
              <a:t>Susedovo auto vytrubuje na celú našu ulicu a ruší vtáčí spev.</a:t>
            </a:r>
          </a:p>
          <a:p>
            <a:pPr>
              <a:defRPr/>
            </a:pPr>
            <a:r>
              <a:rPr lang="sk-SK" sz="2500" b="1" dirty="0" smtClean="0"/>
              <a:t>Na bačovom salaši sa ozýva hlučný psí brechot.</a:t>
            </a:r>
          </a:p>
          <a:p>
            <a:r>
              <a:rPr lang="sk-SK" sz="2500" b="1" dirty="0" smtClean="0"/>
              <a:t>Lekárkine rady sme si dobre zapamätali.</a:t>
            </a:r>
          </a:p>
          <a:p>
            <a:r>
              <a:rPr lang="sk-SK" sz="2500" b="1" dirty="0" smtClean="0"/>
              <a:t>Lekár ošetruje futbalistovo poranené lýtko.</a:t>
            </a:r>
          </a:p>
          <a:p>
            <a:r>
              <a:rPr lang="sk-SK" sz="2500" b="1" dirty="0" smtClean="0"/>
              <a:t>O falošných ľuďoch sa hovorí, že sú hadie plemeno.</a:t>
            </a:r>
          </a:p>
          <a:p>
            <a:r>
              <a:rPr lang="sk-SK" sz="2500" b="1" dirty="0" smtClean="0"/>
              <a:t>Z dutého duba sa v noci ozýva sovie húkanie. </a:t>
            </a:r>
          </a:p>
          <a:p>
            <a:pPr>
              <a:defRPr/>
            </a:pPr>
            <a:r>
              <a:rPr lang="sk-SK" sz="2400" dirty="0" smtClean="0"/>
              <a:t> 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7286644" y="6143644"/>
            <a:ext cx="124309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k-SK" b="1" dirty="0" smtClean="0"/>
              <a:t>KONTROLA</a:t>
            </a:r>
            <a:endParaRPr lang="sk-SK" b="1" dirty="0"/>
          </a:p>
        </p:txBody>
      </p:sp>
      <p:pic>
        <p:nvPicPr>
          <p:cNvPr id="8" name="Picture 6" descr="Chanamon GIFs - Find &amp; Share on GIPH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0"/>
            <a:ext cx="1357322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bdĺžnik 4"/>
          <p:cNvSpPr/>
          <p:nvPr/>
        </p:nvSpPr>
        <p:spPr>
          <a:xfrm>
            <a:off x="357158" y="214291"/>
            <a:ext cx="85725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2800" b="1" u="sng" dirty="0" smtClean="0"/>
              <a:t>Svetlankina</a:t>
            </a:r>
            <a:r>
              <a:rPr lang="sk-SK" sz="2800" dirty="0" smtClean="0"/>
              <a:t> babka býva na dedine neďaleko rybníka </a:t>
            </a:r>
          </a:p>
          <a:p>
            <a:pPr>
              <a:defRPr/>
            </a:pPr>
            <a:r>
              <a:rPr lang="sk-SK" sz="2800" dirty="0" smtClean="0"/>
              <a:t>Juraj opieral </a:t>
            </a:r>
            <a:r>
              <a:rPr lang="sk-SK" sz="2800" b="1" u="sng" dirty="0" smtClean="0"/>
              <a:t>orlí</a:t>
            </a:r>
            <a:r>
              <a:rPr lang="sk-SK" sz="2800" dirty="0" smtClean="0"/>
              <a:t> zrak na </a:t>
            </a:r>
            <a:r>
              <a:rPr lang="sk-SK" sz="2800" b="1" u="sng" dirty="0" smtClean="0"/>
              <a:t>susedov </a:t>
            </a:r>
            <a:r>
              <a:rPr lang="sk-SK" sz="2800" dirty="0" smtClean="0"/>
              <a:t>rybník.</a:t>
            </a:r>
          </a:p>
          <a:p>
            <a:pPr>
              <a:defRPr/>
            </a:pPr>
            <a:r>
              <a:rPr lang="sk-SK" sz="2800" dirty="0" smtClean="0"/>
              <a:t>Na čistinke v lese sme stretli </a:t>
            </a:r>
            <a:r>
              <a:rPr lang="sk-SK" sz="2800" b="1" u="sng" dirty="0" smtClean="0"/>
              <a:t>líščiu</a:t>
            </a:r>
            <a:r>
              <a:rPr lang="sk-SK" sz="2800" dirty="0" smtClean="0"/>
              <a:t> rodinku.</a:t>
            </a:r>
          </a:p>
          <a:p>
            <a:pPr>
              <a:defRPr/>
            </a:pPr>
            <a:r>
              <a:rPr lang="sk-SK" sz="2800" dirty="0" smtClean="0"/>
              <a:t>Žiaci si na slovenčine obľúbili </a:t>
            </a:r>
            <a:r>
              <a:rPr lang="sk-SK" sz="2800" b="1" u="sng" dirty="0" smtClean="0"/>
              <a:t>Ezopove</a:t>
            </a:r>
            <a:r>
              <a:rPr lang="sk-SK" sz="2800" dirty="0" smtClean="0"/>
              <a:t> bájky.</a:t>
            </a:r>
          </a:p>
          <a:p>
            <a:pPr>
              <a:defRPr/>
            </a:pPr>
            <a:r>
              <a:rPr lang="sk-SK" sz="2800" dirty="0" smtClean="0"/>
              <a:t>Všetci diváci sledovali rýchle </a:t>
            </a:r>
            <a:r>
              <a:rPr lang="sk-SK" sz="2800" b="1" u="sng" dirty="0" smtClean="0"/>
              <a:t>brankárove </a:t>
            </a:r>
            <a:r>
              <a:rPr lang="sk-SK" sz="2800" dirty="0" smtClean="0"/>
              <a:t>reakcie.  </a:t>
            </a:r>
          </a:p>
          <a:p>
            <a:pPr>
              <a:defRPr/>
            </a:pPr>
            <a:r>
              <a:rPr lang="sk-SK" sz="2800" dirty="0" smtClean="0"/>
              <a:t>Celý deň sme v trávniku hľadali </a:t>
            </a:r>
            <a:r>
              <a:rPr lang="sk-SK" sz="2800" b="1" u="sng" dirty="0" smtClean="0"/>
              <a:t>babkine</a:t>
            </a:r>
            <a:r>
              <a:rPr lang="sk-SK" sz="2800" dirty="0" smtClean="0"/>
              <a:t> stratené okuliare.</a:t>
            </a:r>
          </a:p>
          <a:p>
            <a:pPr>
              <a:defRPr/>
            </a:pPr>
            <a:r>
              <a:rPr lang="sk-SK" sz="2800" dirty="0" smtClean="0"/>
              <a:t>Pochválili sme </a:t>
            </a:r>
            <a:r>
              <a:rPr lang="sk-SK" sz="2800" b="1" u="sng" dirty="0" smtClean="0"/>
              <a:t>kuchárovo</a:t>
            </a:r>
            <a:r>
              <a:rPr lang="sk-SK" sz="2800" dirty="0" smtClean="0"/>
              <a:t> jedlo a </a:t>
            </a:r>
            <a:r>
              <a:rPr lang="sk-SK" sz="2800" b="1" u="sng" dirty="0" smtClean="0"/>
              <a:t>cukrárkin</a:t>
            </a:r>
            <a:r>
              <a:rPr lang="sk-SK" sz="2800" dirty="0" smtClean="0"/>
              <a:t> koláčik.</a:t>
            </a:r>
          </a:p>
          <a:p>
            <a:pPr>
              <a:defRPr/>
            </a:pPr>
            <a:r>
              <a:rPr lang="sk-SK" sz="2800" b="1" u="sng" dirty="0" smtClean="0"/>
              <a:t>Susedovo</a:t>
            </a:r>
            <a:r>
              <a:rPr lang="sk-SK" sz="2800" dirty="0" smtClean="0"/>
              <a:t> auto vytrubuje na celú ulicu a ruší </a:t>
            </a:r>
            <a:r>
              <a:rPr lang="sk-SK" sz="2800" b="1" u="sng" dirty="0" smtClean="0"/>
              <a:t>vtáčí </a:t>
            </a:r>
            <a:r>
              <a:rPr lang="sk-SK" sz="2800" dirty="0" smtClean="0"/>
              <a:t>spev.</a:t>
            </a:r>
          </a:p>
          <a:p>
            <a:pPr>
              <a:defRPr/>
            </a:pPr>
            <a:r>
              <a:rPr lang="sk-SK" sz="2800" dirty="0" smtClean="0"/>
              <a:t>Na </a:t>
            </a:r>
            <a:r>
              <a:rPr lang="sk-SK" sz="2800" b="1" u="sng" dirty="0" smtClean="0"/>
              <a:t>bačovom</a:t>
            </a:r>
            <a:r>
              <a:rPr lang="sk-SK" sz="2800" dirty="0" smtClean="0"/>
              <a:t> salaši sa ozýva hlučný </a:t>
            </a:r>
            <a:r>
              <a:rPr lang="sk-SK" sz="2800" b="1" u="sng" dirty="0" smtClean="0"/>
              <a:t>psí</a:t>
            </a:r>
            <a:r>
              <a:rPr lang="sk-SK" sz="2800" dirty="0" smtClean="0"/>
              <a:t> brechot.</a:t>
            </a:r>
          </a:p>
          <a:p>
            <a:r>
              <a:rPr lang="sk-SK" sz="2800" b="1" u="sng" dirty="0" smtClean="0"/>
              <a:t>Lekárkine</a:t>
            </a:r>
            <a:r>
              <a:rPr lang="sk-SK" sz="2800" dirty="0" smtClean="0"/>
              <a:t> rady sme si dobre zapamätali.</a:t>
            </a:r>
          </a:p>
          <a:p>
            <a:r>
              <a:rPr lang="sk-SK" sz="2800" dirty="0" smtClean="0"/>
              <a:t>Lekár ošetruje </a:t>
            </a:r>
            <a:r>
              <a:rPr lang="sk-SK" sz="2800" b="1" u="sng" dirty="0" smtClean="0"/>
              <a:t>futbalistovo</a:t>
            </a:r>
            <a:r>
              <a:rPr lang="sk-SK" sz="2800" dirty="0" smtClean="0"/>
              <a:t> poranené lýtko.</a:t>
            </a:r>
          </a:p>
          <a:p>
            <a:r>
              <a:rPr lang="sk-SK" sz="2800" dirty="0" smtClean="0"/>
              <a:t>O falošných ľuďoch sa hovorí, že sú </a:t>
            </a:r>
            <a:r>
              <a:rPr lang="sk-SK" sz="2800" b="1" u="sng" dirty="0" smtClean="0"/>
              <a:t>hadie</a:t>
            </a:r>
            <a:r>
              <a:rPr lang="sk-SK" sz="2800" dirty="0" smtClean="0"/>
              <a:t> plemeno.</a:t>
            </a:r>
          </a:p>
          <a:p>
            <a:r>
              <a:rPr lang="sk-SK" sz="2800" dirty="0" smtClean="0"/>
              <a:t>Z dutého duba sa v noci ozýva </a:t>
            </a:r>
            <a:r>
              <a:rPr lang="sk-SK" sz="2800" b="1" u="sng" dirty="0" smtClean="0"/>
              <a:t>sovie</a:t>
            </a:r>
            <a:r>
              <a:rPr lang="sk-SK" sz="2800" dirty="0" smtClean="0"/>
              <a:t> húkanie. </a:t>
            </a:r>
          </a:p>
          <a:p>
            <a:pPr>
              <a:defRPr/>
            </a:pPr>
            <a:r>
              <a:rPr lang="sk-SK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Obdĺžnik 2"/>
          <p:cNvSpPr/>
          <p:nvPr/>
        </p:nvSpPr>
        <p:spPr>
          <a:xfrm>
            <a:off x="285720" y="571481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600" b="1" dirty="0" smtClean="0"/>
              <a:t>Dúfam, že privlastňovacie prídavné mená ste </a:t>
            </a:r>
          </a:p>
          <a:p>
            <a:pPr algn="ctr"/>
            <a:r>
              <a:rPr lang="sk-SK" sz="3600" b="1" dirty="0" smtClean="0"/>
              <a:t>hravo zvládli.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6429388" y="6215082"/>
            <a:ext cx="2471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Obrázky: mix z internetu</a:t>
            </a:r>
            <a:endParaRPr lang="sk-SK" dirty="0"/>
          </a:p>
        </p:txBody>
      </p:sp>
      <p:pic>
        <p:nvPicPr>
          <p:cNvPr id="22530" name="Picture 2" descr="Stáhnout Gif smajlíky-úsměvné,zábavné,srandovní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143116"/>
            <a:ext cx="3786214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bdĺžnik 3"/>
          <p:cNvSpPr/>
          <p:nvPr/>
        </p:nvSpPr>
        <p:spPr>
          <a:xfrm>
            <a:off x="357158" y="285729"/>
            <a:ext cx="835824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6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</a:rPr>
              <a:t>Privlastňovacie prídavné mená    </a:t>
            </a:r>
          </a:p>
          <a:p>
            <a:r>
              <a:rPr lang="sk-SK" sz="3200" dirty="0" smtClean="0"/>
              <a:t>  vyjadrujú, že osobám alebo zvieratám niečo patrí. Pýtame sa na ne otázkami</a:t>
            </a:r>
            <a:r>
              <a:rPr lang="sk-SK" sz="3200" b="1" dirty="0" smtClean="0"/>
              <a:t> </a:t>
            </a:r>
            <a:r>
              <a:rPr lang="sk-SK" sz="36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</a:rPr>
              <a:t>čí? čia? čie?</a:t>
            </a:r>
          </a:p>
          <a:p>
            <a:pPr algn="ctr"/>
            <a:endParaRPr lang="sk-SK" sz="3200" dirty="0" smtClean="0"/>
          </a:p>
          <a:p>
            <a:pPr algn="ctr"/>
            <a:endParaRPr lang="sk-SK" sz="3200" dirty="0" smtClean="0"/>
          </a:p>
          <a:p>
            <a:pPr algn="ctr"/>
            <a:endParaRPr lang="sk-SK" sz="3200" dirty="0" smtClean="0"/>
          </a:p>
        </p:txBody>
      </p:sp>
      <p:sp>
        <p:nvSpPr>
          <p:cNvPr id="5" name="Obdĺžnik 4"/>
          <p:cNvSpPr/>
          <p:nvPr/>
        </p:nvSpPr>
        <p:spPr>
          <a:xfrm>
            <a:off x="285720" y="2857496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cs typeface="Times New Roman"/>
              </a:rPr>
              <a:t>♦</a:t>
            </a:r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 individuálne </a:t>
            </a:r>
            <a:r>
              <a:rPr lang="sk-SK" sz="3200" b="1" dirty="0" smtClean="0"/>
              <a:t>– </a:t>
            </a:r>
            <a:r>
              <a:rPr lang="sk-SK" sz="3200" dirty="0" smtClean="0"/>
              <a:t>vyjadrujú privlastnenie  </a:t>
            </a:r>
            <a:r>
              <a:rPr lang="sk-SK" sz="3200" u="sng" dirty="0" smtClean="0"/>
              <a:t>  </a:t>
            </a:r>
          </a:p>
          <a:p>
            <a:r>
              <a:rPr lang="sk-SK" sz="3200" dirty="0" smtClean="0"/>
              <a:t>    </a:t>
            </a:r>
            <a:r>
              <a:rPr lang="sk-SK" sz="3200" b="1" dirty="0" smtClean="0"/>
              <a:t>jednotlivým</a:t>
            </a:r>
            <a:r>
              <a:rPr lang="sk-SK" sz="3200" u="sng" dirty="0" smtClean="0"/>
              <a:t> osobám</a:t>
            </a:r>
            <a:r>
              <a:rPr lang="sk-SK" sz="3200" dirty="0" smtClean="0"/>
              <a:t> alebo </a:t>
            </a:r>
            <a:r>
              <a:rPr lang="sk-SK" sz="3200" u="sng" dirty="0" smtClean="0"/>
              <a:t>zvieratám</a:t>
            </a:r>
          </a:p>
        </p:txBody>
      </p:sp>
      <p:sp>
        <p:nvSpPr>
          <p:cNvPr id="6" name="Obdĺžnik 5"/>
          <p:cNvSpPr/>
          <p:nvPr/>
        </p:nvSpPr>
        <p:spPr>
          <a:xfrm>
            <a:off x="357158" y="2143116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</a:rPr>
              <a:t>Privlastňovacie prídavné mená </a:t>
            </a:r>
            <a:r>
              <a:rPr lang="sk-SK" sz="3200" dirty="0" smtClean="0"/>
              <a:t>delíme na:   </a:t>
            </a:r>
          </a:p>
        </p:txBody>
      </p:sp>
      <p:sp>
        <p:nvSpPr>
          <p:cNvPr id="8" name="Obdĺžnik 7"/>
          <p:cNvSpPr/>
          <p:nvPr/>
        </p:nvSpPr>
        <p:spPr>
          <a:xfrm>
            <a:off x="357158" y="4214818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cs typeface="Times New Roman"/>
              </a:rPr>
              <a:t>♦</a:t>
            </a:r>
            <a:r>
              <a:rPr lang="sk-SK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 </a:t>
            </a:r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druhové </a:t>
            </a:r>
            <a:r>
              <a:rPr lang="sk-SK" sz="3200" dirty="0" smtClean="0"/>
              <a:t>– vyjadrujú privlastnenie </a:t>
            </a:r>
            <a:r>
              <a:rPr lang="sk-SK" sz="3200" b="1" u="sng" dirty="0" smtClean="0"/>
              <a:t>celému</a:t>
            </a:r>
            <a:r>
              <a:rPr lang="sk-SK" sz="3200" b="1" dirty="0" smtClean="0"/>
              <a:t> </a:t>
            </a:r>
            <a:r>
              <a:rPr lang="sk-SK" sz="3200" dirty="0" smtClean="0"/>
              <a:t>  </a:t>
            </a:r>
          </a:p>
          <a:p>
            <a:r>
              <a:rPr lang="sk-SK" sz="3200" dirty="0" smtClean="0"/>
              <a:t>    </a:t>
            </a:r>
            <a:r>
              <a:rPr lang="sk-SK" sz="3200" u="sng" dirty="0" smtClean="0"/>
              <a:t>zvieraciemu/ľudskému druhu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15" descr="Harry Potter Glass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4429132"/>
            <a:ext cx="1214446" cy="700082"/>
          </a:xfrm>
          <a:prstGeom prst="rect">
            <a:avLst/>
          </a:prstGeom>
          <a:noFill/>
        </p:spPr>
      </p:pic>
      <p:pic>
        <p:nvPicPr>
          <p:cNvPr id="5" name="Picture 11" descr="Tommy Hilfiger dámske dioptrické okuliare | Veľkosť L | eyerim.s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5286388"/>
            <a:ext cx="1214446" cy="714380"/>
          </a:xfrm>
          <a:prstGeom prst="rect">
            <a:avLst/>
          </a:prstGeom>
          <a:noFill/>
        </p:spPr>
      </p:pic>
      <p:pic>
        <p:nvPicPr>
          <p:cNvPr id="6" name="Picture 13" descr="Oficiálna stránka obce Hervartov - Kalendár akcií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4357694"/>
            <a:ext cx="2071702" cy="1909766"/>
          </a:xfrm>
          <a:prstGeom prst="rect">
            <a:avLst/>
          </a:prstGeom>
          <a:noFill/>
        </p:spPr>
      </p:pic>
      <p:pic>
        <p:nvPicPr>
          <p:cNvPr id="3076" name="Picture 4" descr="Základná škola s MŠ sv. Gorazda v Nitre – Začiatok nového šk. roka v ZŠ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3" y="1285860"/>
            <a:ext cx="2071702" cy="1409697"/>
          </a:xfrm>
          <a:prstGeom prst="rect">
            <a:avLst/>
          </a:prstGeom>
          <a:noFill/>
        </p:spPr>
      </p:pic>
      <p:pic>
        <p:nvPicPr>
          <p:cNvPr id="3080" name="Picture 8" descr="Zošit 644 - MIRA OFFIC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5918" y="1285860"/>
            <a:ext cx="1500198" cy="1428760"/>
          </a:xfrm>
          <a:prstGeom prst="rect">
            <a:avLst/>
          </a:prstGeom>
          <a:noFill/>
        </p:spPr>
      </p:pic>
      <p:pic>
        <p:nvPicPr>
          <p:cNvPr id="11" name="Picture 5" descr="Wooden spoon with chocolate — Stock Vector © Jirkapravda #4979819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28794" y="2928934"/>
            <a:ext cx="1344591" cy="1308053"/>
          </a:xfrm>
          <a:prstGeom prst="rect">
            <a:avLst/>
          </a:prstGeom>
          <a:noFill/>
        </p:spPr>
      </p:pic>
      <p:pic>
        <p:nvPicPr>
          <p:cNvPr id="12" name="Picture 3" descr="Vektorová grafika kreslený skvělá srandovní kuchař kuchař v čepici  #140411210 | fotobanka Fotky&amp;Foto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28992" y="2786058"/>
            <a:ext cx="1285884" cy="1428760"/>
          </a:xfrm>
          <a:prstGeom prst="rect">
            <a:avLst/>
          </a:prstGeom>
          <a:noFill/>
        </p:spPr>
      </p:pic>
      <p:pic>
        <p:nvPicPr>
          <p:cNvPr id="3082" name="Picture 10" descr="Cuoco, 1, tema, immagine, femmina. Illustration., immagine, -, 1, tema,  vettore, femmina, cuoco. | CanStock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2" y="2786058"/>
            <a:ext cx="857256" cy="1428760"/>
          </a:xfrm>
          <a:prstGeom prst="rect">
            <a:avLst/>
          </a:prstGeom>
          <a:noFill/>
        </p:spPr>
      </p:pic>
      <p:sp>
        <p:nvSpPr>
          <p:cNvPr id="14" name="BlokTextu 13"/>
          <p:cNvSpPr txBox="1"/>
          <p:nvPr/>
        </p:nvSpPr>
        <p:spPr>
          <a:xfrm>
            <a:off x="714348" y="1571612"/>
            <a:ext cx="8194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</a:rPr>
              <a:t>Čí?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571472" y="3071810"/>
            <a:ext cx="11258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</a:rPr>
              <a:t>Čia?</a:t>
            </a:r>
          </a:p>
        </p:txBody>
      </p:sp>
      <p:sp>
        <p:nvSpPr>
          <p:cNvPr id="16" name="BlokTextu 15"/>
          <p:cNvSpPr txBox="1"/>
          <p:nvPr/>
        </p:nvSpPr>
        <p:spPr>
          <a:xfrm>
            <a:off x="714348" y="478632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</a:rPr>
              <a:t>Čie?</a:t>
            </a:r>
          </a:p>
        </p:txBody>
      </p:sp>
      <p:cxnSp>
        <p:nvCxnSpPr>
          <p:cNvPr id="18" name="Rovná spojovacia šípka 17"/>
          <p:cNvCxnSpPr/>
          <p:nvPr/>
        </p:nvCxnSpPr>
        <p:spPr>
          <a:xfrm>
            <a:off x="1571604" y="1785926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ovacia šípka 21"/>
          <p:cNvCxnSpPr/>
          <p:nvPr/>
        </p:nvCxnSpPr>
        <p:spPr>
          <a:xfrm>
            <a:off x="2428860" y="1571612"/>
            <a:ext cx="121444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ovacia šípka 23"/>
          <p:cNvCxnSpPr/>
          <p:nvPr/>
        </p:nvCxnSpPr>
        <p:spPr>
          <a:xfrm>
            <a:off x="1571604" y="1928802"/>
            <a:ext cx="128588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ovacia šípka 28"/>
          <p:cNvCxnSpPr/>
          <p:nvPr/>
        </p:nvCxnSpPr>
        <p:spPr>
          <a:xfrm>
            <a:off x="3071802" y="2143116"/>
            <a:ext cx="164307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BlokTextu 30"/>
          <p:cNvSpPr txBox="1"/>
          <p:nvPr/>
        </p:nvSpPr>
        <p:spPr>
          <a:xfrm>
            <a:off x="6286512" y="1214422"/>
            <a:ext cx="15167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žiakov</a:t>
            </a:r>
          </a:p>
        </p:txBody>
      </p:sp>
      <p:sp>
        <p:nvSpPr>
          <p:cNvPr id="32" name="BlokTextu 31"/>
          <p:cNvSpPr txBox="1"/>
          <p:nvPr/>
        </p:nvSpPr>
        <p:spPr>
          <a:xfrm>
            <a:off x="6286512" y="1857364"/>
            <a:ext cx="16321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žiačkin</a:t>
            </a:r>
          </a:p>
        </p:txBody>
      </p:sp>
      <p:sp>
        <p:nvSpPr>
          <p:cNvPr id="40" name="BlokTextu 39"/>
          <p:cNvSpPr txBox="1"/>
          <p:nvPr/>
        </p:nvSpPr>
        <p:spPr>
          <a:xfrm>
            <a:off x="6000760" y="2571744"/>
            <a:ext cx="2643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kuchárova</a:t>
            </a:r>
          </a:p>
        </p:txBody>
      </p:sp>
      <p:sp>
        <p:nvSpPr>
          <p:cNvPr id="42" name="BlokTextu 41"/>
          <p:cNvSpPr txBox="1"/>
          <p:nvPr/>
        </p:nvSpPr>
        <p:spPr>
          <a:xfrm>
            <a:off x="6000760" y="3214686"/>
            <a:ext cx="2643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kuchárkina</a:t>
            </a:r>
          </a:p>
        </p:txBody>
      </p:sp>
      <p:cxnSp>
        <p:nvCxnSpPr>
          <p:cNvPr id="46" name="Rovná spojovacia šípka 45"/>
          <p:cNvCxnSpPr/>
          <p:nvPr/>
        </p:nvCxnSpPr>
        <p:spPr>
          <a:xfrm>
            <a:off x="3357554" y="4572008"/>
            <a:ext cx="150019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ovná spojovacia šípka 49"/>
          <p:cNvCxnSpPr/>
          <p:nvPr/>
        </p:nvCxnSpPr>
        <p:spPr>
          <a:xfrm>
            <a:off x="3357554" y="5500702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BlokTextu 50"/>
          <p:cNvSpPr txBox="1"/>
          <p:nvPr/>
        </p:nvSpPr>
        <p:spPr>
          <a:xfrm>
            <a:off x="6357950" y="4572008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babkine</a:t>
            </a:r>
          </a:p>
        </p:txBody>
      </p:sp>
      <p:sp>
        <p:nvSpPr>
          <p:cNvPr id="52" name="Obdĺžnik 51"/>
          <p:cNvSpPr/>
          <p:nvPr/>
        </p:nvSpPr>
        <p:spPr>
          <a:xfrm>
            <a:off x="6286512" y="5286388"/>
            <a:ext cx="22145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dedkove</a:t>
            </a:r>
          </a:p>
        </p:txBody>
      </p:sp>
      <p:sp>
        <p:nvSpPr>
          <p:cNvPr id="53" name="Obdĺžnik 52"/>
          <p:cNvSpPr/>
          <p:nvPr/>
        </p:nvSpPr>
        <p:spPr>
          <a:xfrm>
            <a:off x="500034" y="285728"/>
            <a:ext cx="83582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cs typeface="Times New Roman"/>
              </a:rPr>
              <a:t>♦</a:t>
            </a:r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 individuálne</a:t>
            </a:r>
            <a:r>
              <a:rPr lang="sk-SK" sz="4000" dirty="0" smtClean="0"/>
              <a:t> </a:t>
            </a:r>
            <a:r>
              <a:rPr lang="sk-SK" sz="2400" b="1" dirty="0" smtClean="0"/>
              <a:t>(privlastnenie  jednotlivým</a:t>
            </a:r>
            <a:r>
              <a:rPr lang="sk-SK" sz="2400" b="1" u="sng" dirty="0" smtClean="0"/>
              <a:t> osobám)</a:t>
            </a:r>
            <a:r>
              <a:rPr lang="sk-SK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 </a:t>
            </a:r>
            <a:endParaRPr lang="sk-SK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5" grpId="0"/>
      <p:bldP spid="15" grpId="1"/>
      <p:bldP spid="16" grpId="0"/>
      <p:bldP spid="16" grpId="1"/>
      <p:bldP spid="31" grpId="0"/>
      <p:bldP spid="32" grpId="0"/>
      <p:bldP spid="40" grpId="0"/>
      <p:bldP spid="42" grpId="0"/>
      <p:bldP spid="51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Obdĺžnik 2"/>
          <p:cNvSpPr/>
          <p:nvPr/>
        </p:nvSpPr>
        <p:spPr>
          <a:xfrm>
            <a:off x="357158" y="285728"/>
            <a:ext cx="83582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cs typeface="Times New Roman"/>
              </a:rPr>
              <a:t>♦</a:t>
            </a:r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 individuálne</a:t>
            </a:r>
            <a:r>
              <a:rPr lang="sk-SK" sz="4000" dirty="0" smtClean="0"/>
              <a:t> </a:t>
            </a:r>
            <a:r>
              <a:rPr lang="sk-SK" sz="2400" b="1" dirty="0" smtClean="0"/>
              <a:t>(privlastnenie  jednotlivým </a:t>
            </a:r>
            <a:r>
              <a:rPr lang="sk-SK" sz="2400" b="1" u="sng" dirty="0" smtClean="0"/>
              <a:t>zvieratám</a:t>
            </a:r>
            <a:r>
              <a:rPr lang="sk-SK" sz="2400" b="1" dirty="0" smtClean="0"/>
              <a:t>) 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571472" y="1571612"/>
            <a:ext cx="8194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</a:rPr>
              <a:t>Čí?</a:t>
            </a:r>
          </a:p>
        </p:txBody>
      </p:sp>
      <p:pic>
        <p:nvPicPr>
          <p:cNvPr id="6" name="Picture 2" descr="رافعة عنيد مواجهة farebný kožušinový prívesok chvost z kožušiny líšky -  costaricarealestateproperty.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428736"/>
            <a:ext cx="1285884" cy="928694"/>
          </a:xfrm>
          <a:prstGeom prst="rect">
            <a:avLst/>
          </a:prstGeom>
          <a:noFill/>
        </p:spPr>
      </p:pic>
      <p:pic>
        <p:nvPicPr>
          <p:cNvPr id="7" name="Picture 4" descr="Špecifikácia Schleich Liška ryšavá - Heureka.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1214422"/>
            <a:ext cx="1714512" cy="1357322"/>
          </a:xfrm>
          <a:prstGeom prst="rect">
            <a:avLst/>
          </a:prstGeom>
          <a:noFill/>
        </p:spPr>
      </p:pic>
      <p:sp>
        <p:nvSpPr>
          <p:cNvPr id="9" name="BlokTextu 8"/>
          <p:cNvSpPr txBox="1"/>
          <p:nvPr/>
        </p:nvSpPr>
        <p:spPr>
          <a:xfrm>
            <a:off x="6357950" y="1500174"/>
            <a:ext cx="12923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líškin</a:t>
            </a:r>
            <a:endParaRPr lang="sk-SK" sz="4000" b="1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cs typeface="Times New Roman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71473" y="3000372"/>
            <a:ext cx="11430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</a:rPr>
              <a:t>Čia?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6215074" y="4643446"/>
            <a:ext cx="1994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mačkino</a:t>
            </a:r>
          </a:p>
        </p:txBody>
      </p:sp>
      <p:sp>
        <p:nvSpPr>
          <p:cNvPr id="16" name="Obdĺžnik 15"/>
          <p:cNvSpPr/>
          <p:nvPr/>
        </p:nvSpPr>
        <p:spPr>
          <a:xfrm>
            <a:off x="571473" y="4572008"/>
            <a:ext cx="1071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</a:rPr>
              <a:t>Čie?</a:t>
            </a:r>
          </a:p>
        </p:txBody>
      </p:sp>
      <p:pic>
        <p:nvPicPr>
          <p:cNvPr id="2052" name="Picture 4" descr="Cesty Zrenia | Domka | Klbko vln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22" y="4572008"/>
            <a:ext cx="1143008" cy="1000132"/>
          </a:xfrm>
          <a:prstGeom prst="rect">
            <a:avLst/>
          </a:prstGeom>
          <a:noFill/>
        </p:spPr>
      </p:pic>
      <p:sp>
        <p:nvSpPr>
          <p:cNvPr id="2054" name="AutoShape 6" descr="Hravé mačiatko"/>
          <p:cNvSpPr>
            <a:spLocks noChangeAspect="1" noChangeArrowheads="1"/>
          </p:cNvSpPr>
          <p:nvPr/>
        </p:nvSpPr>
        <p:spPr bwMode="auto">
          <a:xfrm>
            <a:off x="155575" y="-808038"/>
            <a:ext cx="2705100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056" name="Picture 8" descr="Hravé mačiatk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20" y="4357694"/>
            <a:ext cx="1785950" cy="1357322"/>
          </a:xfrm>
          <a:prstGeom prst="rect">
            <a:avLst/>
          </a:prstGeom>
          <a:noFill/>
        </p:spPr>
      </p:pic>
      <p:pic>
        <p:nvPicPr>
          <p:cNvPr id="2058" name="Picture 10" descr="Kosti v jedálničku psa - petparadise.sk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7620" y="2857497"/>
            <a:ext cx="1785950" cy="1214446"/>
          </a:xfrm>
          <a:prstGeom prst="rect">
            <a:avLst/>
          </a:prstGeom>
          <a:noFill/>
        </p:spPr>
      </p:pic>
      <p:pic>
        <p:nvPicPr>
          <p:cNvPr id="2060" name="Picture 12" descr="Žuvacia kosť pre psa - hovädzia s vápnikom 12,5cm - 50ks | ABC-ZOO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85984" y="3071810"/>
            <a:ext cx="1214446" cy="857256"/>
          </a:xfrm>
          <a:prstGeom prst="rect">
            <a:avLst/>
          </a:prstGeom>
          <a:noFill/>
        </p:spPr>
      </p:pic>
      <p:sp>
        <p:nvSpPr>
          <p:cNvPr id="26" name="BlokTextu 25"/>
          <p:cNvSpPr txBox="1"/>
          <p:nvPr/>
        </p:nvSpPr>
        <p:spPr>
          <a:xfrm>
            <a:off x="6429388" y="3000372"/>
            <a:ext cx="14251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psova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5" grpId="0"/>
      <p:bldP spid="16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Obdĺžnik 2"/>
          <p:cNvSpPr/>
          <p:nvPr/>
        </p:nvSpPr>
        <p:spPr>
          <a:xfrm>
            <a:off x="285720" y="285728"/>
            <a:ext cx="86439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cs typeface="Times New Roman"/>
              </a:rPr>
              <a:t>♦</a:t>
            </a:r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 </a:t>
            </a:r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druhové </a:t>
            </a:r>
            <a:r>
              <a:rPr lang="sk-SK" sz="2400" b="1" dirty="0" smtClean="0"/>
              <a:t>(privlastnenie </a:t>
            </a:r>
            <a:r>
              <a:rPr lang="sk-SK" sz="2400" b="1" u="sng" dirty="0" smtClean="0"/>
              <a:t>celému</a:t>
            </a:r>
            <a:r>
              <a:rPr lang="sk-SK" sz="2400" b="1" dirty="0" smtClean="0"/>
              <a:t> zvieraciemu/ľudskému  </a:t>
            </a:r>
          </a:p>
          <a:p>
            <a:r>
              <a:rPr lang="sk-SK" sz="2400" b="1" dirty="0" smtClean="0"/>
              <a:t>                                  </a:t>
            </a:r>
            <a:r>
              <a:rPr lang="sk-SK" sz="2400" b="1" u="sng" dirty="0" smtClean="0"/>
              <a:t>druhu</a:t>
            </a:r>
            <a:r>
              <a:rPr lang="sk-SK" sz="2400" b="1" dirty="0" smtClean="0"/>
              <a:t>)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500034" y="1857364"/>
            <a:ext cx="8194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</a:rPr>
              <a:t>Čí?</a:t>
            </a:r>
          </a:p>
        </p:txBody>
      </p:sp>
      <p:pic>
        <p:nvPicPr>
          <p:cNvPr id="2" name="Picture 2" descr="Páv korunkatý :: nika1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785926"/>
            <a:ext cx="1428760" cy="1000132"/>
          </a:xfrm>
          <a:prstGeom prst="rect">
            <a:avLst/>
          </a:prstGeom>
          <a:noFill/>
        </p:spPr>
      </p:pic>
      <p:pic>
        <p:nvPicPr>
          <p:cNvPr id="1028" name="Picture 4" descr="Foto de Um Bando De Pavão Indiano Pavão Azul Pavões Na Jaula Do Zoológico  Público e mais fotos de stock de Animal - iSto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1643050"/>
            <a:ext cx="2214578" cy="1401727"/>
          </a:xfrm>
          <a:prstGeom prst="rect">
            <a:avLst/>
          </a:prstGeom>
          <a:noFill/>
        </p:spPr>
      </p:pic>
      <p:sp>
        <p:nvSpPr>
          <p:cNvPr id="9" name="BlokTextu 8"/>
          <p:cNvSpPr txBox="1"/>
          <p:nvPr/>
        </p:nvSpPr>
        <p:spPr>
          <a:xfrm>
            <a:off x="6858016" y="1928802"/>
            <a:ext cx="10751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páví</a:t>
            </a:r>
          </a:p>
        </p:txBody>
      </p:sp>
      <p:sp>
        <p:nvSpPr>
          <p:cNvPr id="14" name="Obdĺžnik 13"/>
          <p:cNvSpPr/>
          <p:nvPr/>
        </p:nvSpPr>
        <p:spPr>
          <a:xfrm>
            <a:off x="500034" y="3571876"/>
            <a:ext cx="12144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</a:rPr>
              <a:t>Čia?</a:t>
            </a:r>
          </a:p>
        </p:txBody>
      </p:sp>
      <p:sp>
        <p:nvSpPr>
          <p:cNvPr id="16" name="BlokTextu 15"/>
          <p:cNvSpPr txBox="1"/>
          <p:nvPr/>
        </p:nvSpPr>
        <p:spPr>
          <a:xfrm>
            <a:off x="500034" y="5072074"/>
            <a:ext cx="12020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</a:rPr>
              <a:t>Čie?</a:t>
            </a:r>
          </a:p>
        </p:txBody>
      </p:sp>
      <p:pic>
        <p:nvPicPr>
          <p:cNvPr id="1030" name="Picture 6" descr="Medvědi a jejich kouzlo | pohanskykru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1670" y="3286124"/>
            <a:ext cx="1357322" cy="1000132"/>
          </a:xfrm>
          <a:prstGeom prst="rect">
            <a:avLst/>
          </a:prstGeom>
          <a:noFill/>
        </p:spPr>
      </p:pic>
      <p:pic>
        <p:nvPicPr>
          <p:cNvPr id="1032" name="Picture 8" descr="Zoo Brno čeká na Štědrý den hojnou návštěvnost. Nabídne vánoční krmení  zvířat - Novinky.cz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7620" y="3286124"/>
            <a:ext cx="2286016" cy="1357322"/>
          </a:xfrm>
          <a:prstGeom prst="rect">
            <a:avLst/>
          </a:prstGeom>
          <a:noFill/>
        </p:spPr>
      </p:pic>
      <p:sp>
        <p:nvSpPr>
          <p:cNvPr id="22" name="BlokTextu 21"/>
          <p:cNvSpPr txBox="1"/>
          <p:nvPr/>
        </p:nvSpPr>
        <p:spPr>
          <a:xfrm>
            <a:off x="6500826" y="3429000"/>
            <a:ext cx="22862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medvedia</a:t>
            </a:r>
          </a:p>
        </p:txBody>
      </p:sp>
      <p:pic>
        <p:nvPicPr>
          <p:cNvPr id="1036" name="Picture 12" descr="Slepačie vajce namäkko alebo natvrdo? Obe sú zdravé! | Hello Tesc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71670" y="4929198"/>
            <a:ext cx="1428760" cy="1071570"/>
          </a:xfrm>
          <a:prstGeom prst="rect">
            <a:avLst/>
          </a:prstGeom>
          <a:noFill/>
        </p:spPr>
      </p:pic>
      <p:cxnSp>
        <p:nvCxnSpPr>
          <p:cNvPr id="25" name="Rovná spojovacia šípka 24"/>
          <p:cNvCxnSpPr/>
          <p:nvPr/>
        </p:nvCxnSpPr>
        <p:spPr>
          <a:xfrm>
            <a:off x="1643042" y="5357826"/>
            <a:ext cx="42862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0" name="Picture 16" descr="Pštrosí farma Doubravic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29058" y="4857759"/>
            <a:ext cx="2286016" cy="1571637"/>
          </a:xfrm>
          <a:prstGeom prst="rect">
            <a:avLst/>
          </a:prstGeom>
          <a:noFill/>
        </p:spPr>
      </p:pic>
      <p:sp>
        <p:nvSpPr>
          <p:cNvPr id="31" name="BlokTextu 30"/>
          <p:cNvSpPr txBox="1"/>
          <p:nvPr/>
        </p:nvSpPr>
        <p:spPr>
          <a:xfrm>
            <a:off x="6643702" y="5143512"/>
            <a:ext cx="1877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pštrosie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4" grpId="0"/>
      <p:bldP spid="16" grpId="0"/>
      <p:bldP spid="22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4" name="AutoShape 4" descr="Začiatky chovu pštrosov na Slovensku - iFAUNA"/>
          <p:cNvSpPr>
            <a:spLocks noChangeAspect="1" noChangeArrowheads="1"/>
          </p:cNvSpPr>
          <p:nvPr/>
        </p:nvSpPr>
        <p:spPr bwMode="auto">
          <a:xfrm>
            <a:off x="155575" y="-822325"/>
            <a:ext cx="2286000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285720" y="214290"/>
            <a:ext cx="86439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</a:rPr>
              <a:t>Privlastňovacie prídavné mená</a:t>
            </a:r>
            <a:r>
              <a:rPr lang="sk-SK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 individuálne</a:t>
            </a:r>
            <a:endParaRPr lang="sk-SK" sz="3200" b="1" dirty="0" smtClean="0">
              <a:ln>
                <a:solidFill>
                  <a:schemeClr val="tx1"/>
                </a:solidFill>
              </a:ln>
              <a:solidFill>
                <a:srgbClr val="663300"/>
              </a:solidFill>
            </a:endParaRPr>
          </a:p>
          <a:p>
            <a:pPr algn="ctr"/>
            <a:r>
              <a:rPr lang="sk-SK" sz="2800" dirty="0" smtClean="0"/>
              <a:t>tvoríme z podstatných mien </a:t>
            </a:r>
            <a:r>
              <a:rPr lang="sk-SK" sz="3200" b="1" dirty="0" smtClean="0"/>
              <a:t>príponam</a:t>
            </a:r>
            <a:r>
              <a:rPr lang="sk-SK" sz="3200" dirty="0" smtClean="0"/>
              <a:t>i:</a:t>
            </a:r>
          </a:p>
          <a:p>
            <a:r>
              <a:rPr lang="sk-SK" sz="3200" dirty="0" smtClean="0"/>
              <a:t>   </a:t>
            </a:r>
          </a:p>
        </p:txBody>
      </p:sp>
      <p:sp>
        <p:nvSpPr>
          <p:cNvPr id="8" name="Obdĺžnik 7"/>
          <p:cNvSpPr/>
          <p:nvPr/>
        </p:nvSpPr>
        <p:spPr>
          <a:xfrm>
            <a:off x="357158" y="1428736"/>
            <a:ext cx="81439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ln>
                  <a:solidFill>
                    <a:schemeClr val="tx1"/>
                  </a:solidFill>
                </a:ln>
                <a:latin typeface="MS PGothic"/>
                <a:ea typeface="MS PGothic"/>
                <a:cs typeface="Times New Roman"/>
              </a:rPr>
              <a:t>✦ </a:t>
            </a:r>
            <a:r>
              <a:rPr lang="sk-SK" sz="3200" dirty="0" smtClean="0"/>
              <a:t>-</a:t>
            </a:r>
            <a:r>
              <a:rPr lang="sk-SK" sz="3200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ov</a:t>
            </a:r>
            <a:r>
              <a:rPr lang="sk-SK" sz="3200" dirty="0" smtClean="0"/>
              <a:t>, -</a:t>
            </a:r>
            <a:r>
              <a:rPr lang="sk-SK" sz="3200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ova</a:t>
            </a:r>
            <a:r>
              <a:rPr lang="sk-SK" sz="3200" dirty="0" smtClean="0"/>
              <a:t>, -</a:t>
            </a:r>
            <a:r>
              <a:rPr lang="sk-SK" sz="3200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ovo</a:t>
            </a:r>
            <a:r>
              <a:rPr lang="sk-SK" sz="3200" dirty="0" smtClean="0"/>
              <a:t> </a:t>
            </a:r>
          </a:p>
          <a:p>
            <a:r>
              <a:rPr lang="sk-SK" sz="3200" i="1" dirty="0" smtClean="0"/>
              <a:t>učiteľ</a:t>
            </a:r>
            <a:r>
              <a:rPr lang="sk-SK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ov</a:t>
            </a:r>
            <a:r>
              <a:rPr lang="sk-SK" sz="3200" dirty="0" smtClean="0"/>
              <a:t> pohľad, </a:t>
            </a:r>
            <a:r>
              <a:rPr lang="sk-SK" sz="3200" i="1" dirty="0" smtClean="0"/>
              <a:t>brat</a:t>
            </a:r>
            <a:r>
              <a:rPr lang="sk-SK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ova</a:t>
            </a:r>
            <a:r>
              <a:rPr lang="sk-SK" sz="3200" dirty="0" smtClean="0"/>
              <a:t> ruka, </a:t>
            </a:r>
            <a:r>
              <a:rPr lang="sk-SK" sz="3200" i="1" dirty="0" smtClean="0"/>
              <a:t>sused</a:t>
            </a:r>
            <a:r>
              <a:rPr lang="sk-SK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ovo</a:t>
            </a:r>
            <a:r>
              <a:rPr lang="sk-SK" sz="3200" dirty="0" smtClean="0"/>
              <a:t> auto</a:t>
            </a:r>
          </a:p>
          <a:p>
            <a:r>
              <a:rPr lang="sk-SK" sz="3200" i="1" dirty="0" smtClean="0"/>
              <a:t>Milan</a:t>
            </a:r>
            <a:r>
              <a:rPr lang="sk-SK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ov</a:t>
            </a:r>
            <a:r>
              <a:rPr lang="sk-SK" sz="3200" dirty="0" smtClean="0"/>
              <a:t> priateľ, </a:t>
            </a:r>
            <a:r>
              <a:rPr lang="sk-SK" sz="3200" i="1" dirty="0" smtClean="0"/>
              <a:t>Štúr</a:t>
            </a:r>
            <a:r>
              <a:rPr lang="sk-SK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ova</a:t>
            </a:r>
            <a:r>
              <a:rPr lang="sk-SK" sz="3200" dirty="0" smtClean="0"/>
              <a:t> ulica, </a:t>
            </a:r>
            <a:r>
              <a:rPr lang="sk-SK" sz="3200" i="1" dirty="0" smtClean="0"/>
              <a:t>Tomáš</a:t>
            </a:r>
            <a:r>
              <a:rPr lang="sk-SK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ovo</a:t>
            </a:r>
            <a:r>
              <a:rPr lang="sk-SK" sz="3200" dirty="0" smtClean="0"/>
              <a:t> pero</a:t>
            </a:r>
          </a:p>
          <a:p>
            <a:r>
              <a:rPr lang="sk-SK" sz="3200" i="1" dirty="0" smtClean="0"/>
              <a:t>kocú</a:t>
            </a:r>
            <a:r>
              <a:rPr lang="sk-SK" sz="3200" dirty="0" smtClean="0"/>
              <a:t>r</a:t>
            </a:r>
            <a:r>
              <a:rPr lang="sk-SK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ov</a:t>
            </a:r>
            <a:r>
              <a:rPr lang="sk-SK" sz="3200" dirty="0" smtClean="0"/>
              <a:t> pazúrik, </a:t>
            </a:r>
            <a:r>
              <a:rPr lang="sk-SK" sz="3200" i="1" dirty="0" err="1" smtClean="0"/>
              <a:t>Bodrík</a:t>
            </a:r>
            <a:r>
              <a:rPr lang="sk-SK" sz="3200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ova</a:t>
            </a:r>
            <a:r>
              <a:rPr lang="sk-SK" sz="3200" dirty="0" smtClean="0"/>
              <a:t> búda, </a:t>
            </a:r>
            <a:r>
              <a:rPr lang="sk-SK" sz="3200" i="1" dirty="0" smtClean="0"/>
              <a:t>vlk</a:t>
            </a:r>
            <a:r>
              <a:rPr lang="sk-SK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ovo</a:t>
            </a:r>
            <a:r>
              <a:rPr lang="sk-SK" sz="3200" dirty="0" smtClean="0"/>
              <a:t> mláďa   </a:t>
            </a:r>
          </a:p>
        </p:txBody>
      </p:sp>
      <p:sp>
        <p:nvSpPr>
          <p:cNvPr id="9" name="Obdĺžnik 8"/>
          <p:cNvSpPr/>
          <p:nvPr/>
        </p:nvSpPr>
        <p:spPr>
          <a:xfrm>
            <a:off x="285720" y="3714752"/>
            <a:ext cx="864399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ln>
                  <a:solidFill>
                    <a:schemeClr val="tx1"/>
                  </a:solidFill>
                </a:ln>
                <a:latin typeface="MS PGothic"/>
                <a:ea typeface="MS PGothic"/>
                <a:cs typeface="Times New Roman"/>
              </a:rPr>
              <a:t>✦</a:t>
            </a:r>
            <a:r>
              <a:rPr lang="sk-SK" b="1" dirty="0" smtClean="0">
                <a:ln>
                  <a:solidFill>
                    <a:schemeClr val="tx1"/>
                  </a:solidFill>
                </a:ln>
                <a:latin typeface="MS PGothic"/>
                <a:ea typeface="MS PGothic"/>
                <a:cs typeface="Times New Roman"/>
              </a:rPr>
              <a:t> </a:t>
            </a:r>
            <a:r>
              <a:rPr lang="sk-SK" sz="3200" dirty="0" smtClean="0"/>
              <a:t>-</a:t>
            </a:r>
            <a:r>
              <a:rPr lang="sk-SK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in</a:t>
            </a:r>
            <a:r>
              <a:rPr lang="sk-SK" sz="3200" dirty="0" smtClean="0"/>
              <a:t>, -</a:t>
            </a:r>
            <a:r>
              <a:rPr lang="sk-SK" sz="3200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ina</a:t>
            </a:r>
            <a:r>
              <a:rPr lang="sk-SK" sz="3200" dirty="0" smtClean="0"/>
              <a:t>, -</a:t>
            </a:r>
            <a:r>
              <a:rPr lang="sk-SK" sz="3200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ino</a:t>
            </a:r>
            <a:endParaRPr lang="sk-SK" sz="3200" b="1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cs typeface="Times New Roman"/>
            </a:endParaRPr>
          </a:p>
          <a:p>
            <a:r>
              <a:rPr lang="sk-SK" sz="3200" i="1" dirty="0" smtClean="0"/>
              <a:t>učiteľk</a:t>
            </a:r>
            <a:r>
              <a:rPr lang="sk-SK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in</a:t>
            </a:r>
            <a:r>
              <a:rPr lang="sk-SK" sz="3200" dirty="0" smtClean="0"/>
              <a:t> úsmev, </a:t>
            </a:r>
            <a:r>
              <a:rPr lang="sk-SK" sz="3200" i="1" dirty="0" smtClean="0"/>
              <a:t>sestr</a:t>
            </a:r>
            <a:r>
              <a:rPr lang="sk-SK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ina</a:t>
            </a:r>
            <a:r>
              <a:rPr lang="sk-SK" sz="3200" dirty="0" smtClean="0"/>
              <a:t> bábika, </a:t>
            </a:r>
            <a:r>
              <a:rPr lang="sk-SK" sz="3200" i="1" dirty="0" smtClean="0"/>
              <a:t>sused</a:t>
            </a:r>
            <a:r>
              <a:rPr lang="sk-SK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ino</a:t>
            </a:r>
            <a:r>
              <a:rPr lang="sk-SK" sz="3200" dirty="0" smtClean="0"/>
              <a:t> dieťa</a:t>
            </a:r>
          </a:p>
          <a:p>
            <a:r>
              <a:rPr lang="sk-SK" sz="3200" i="1" dirty="0" smtClean="0"/>
              <a:t>Katk</a:t>
            </a:r>
            <a:r>
              <a:rPr lang="sk-SK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in</a:t>
            </a:r>
            <a:r>
              <a:rPr lang="sk-SK" sz="3200" dirty="0" smtClean="0"/>
              <a:t> kabát, </a:t>
            </a:r>
            <a:r>
              <a:rPr lang="sk-SK" sz="3200" i="1" dirty="0" smtClean="0"/>
              <a:t>Ivetk</a:t>
            </a:r>
            <a:r>
              <a:rPr lang="sk-SK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ina</a:t>
            </a:r>
            <a:r>
              <a:rPr lang="sk-SK" sz="3200" dirty="0" smtClean="0"/>
              <a:t> taška, </a:t>
            </a:r>
            <a:r>
              <a:rPr lang="sk-SK" sz="3200" i="1" dirty="0" smtClean="0"/>
              <a:t>Erik</a:t>
            </a:r>
            <a:r>
              <a:rPr lang="sk-SK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ino</a:t>
            </a:r>
            <a:r>
              <a:rPr lang="sk-SK" sz="3200" dirty="0" smtClean="0"/>
              <a:t> oblečenie</a:t>
            </a:r>
          </a:p>
          <a:p>
            <a:r>
              <a:rPr lang="sk-SK" sz="3200" i="1" dirty="0" smtClean="0"/>
              <a:t>mačk</a:t>
            </a:r>
            <a:r>
              <a:rPr lang="sk-SK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in</a:t>
            </a:r>
            <a:r>
              <a:rPr lang="sk-SK" sz="3200" i="1" dirty="0" smtClean="0"/>
              <a:t> </a:t>
            </a:r>
            <a:r>
              <a:rPr lang="sk-SK" sz="3200" dirty="0" smtClean="0"/>
              <a:t>úkryt, </a:t>
            </a:r>
            <a:r>
              <a:rPr lang="sk-SK" sz="3200" i="1" dirty="0" err="1" smtClean="0"/>
              <a:t>Rysul</a:t>
            </a:r>
            <a:r>
              <a:rPr lang="sk-SK" sz="3200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ina</a:t>
            </a:r>
            <a:r>
              <a:rPr lang="sk-SK" sz="3200" dirty="0" smtClean="0"/>
              <a:t> maštaľ, </a:t>
            </a:r>
            <a:r>
              <a:rPr lang="sk-SK" sz="3200" i="1" dirty="0" smtClean="0"/>
              <a:t>sýkork</a:t>
            </a:r>
            <a:r>
              <a:rPr lang="sk-SK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ino</a:t>
            </a:r>
            <a:r>
              <a:rPr lang="sk-SK" sz="3200" dirty="0" smtClean="0"/>
              <a:t> hniezdo   </a:t>
            </a:r>
          </a:p>
          <a:p>
            <a:endParaRPr lang="sk-SK" sz="3200" b="1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cs typeface="Times New Roman"/>
            </a:endParaRPr>
          </a:p>
          <a:p>
            <a:r>
              <a:rPr lang="sk-SK" sz="3200" dirty="0" smtClean="0"/>
              <a:t>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Obdĺžnik 2"/>
          <p:cNvSpPr/>
          <p:nvPr/>
        </p:nvSpPr>
        <p:spPr>
          <a:xfrm>
            <a:off x="285720" y="428604"/>
            <a:ext cx="86439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k-SK" sz="3200" b="1" dirty="0" smtClean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</a:rPr>
              <a:t>Privlastňovacie prídavné mená</a:t>
            </a:r>
            <a:r>
              <a:rPr lang="sk-SK" sz="32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 </a:t>
            </a:r>
            <a:r>
              <a:rPr lang="sk-SK" sz="36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druhové</a:t>
            </a:r>
            <a:endParaRPr lang="sk-SK" sz="3600" b="1" dirty="0" smtClean="0">
              <a:ln>
                <a:solidFill>
                  <a:schemeClr val="tx1"/>
                </a:solidFill>
              </a:ln>
              <a:solidFill>
                <a:srgbClr val="663300"/>
              </a:solidFill>
            </a:endParaRPr>
          </a:p>
          <a:p>
            <a:pPr>
              <a:lnSpc>
                <a:spcPct val="150000"/>
              </a:lnSpc>
            </a:pPr>
            <a:r>
              <a:rPr lang="sk-SK" sz="3200" dirty="0" smtClean="0"/>
              <a:t>tvoríme z podstatných mien </a:t>
            </a:r>
            <a:r>
              <a:rPr lang="sk-SK" sz="3200" b="1" dirty="0" smtClean="0"/>
              <a:t>príponam</a:t>
            </a:r>
            <a:r>
              <a:rPr lang="sk-SK" sz="3200" dirty="0" smtClean="0"/>
              <a:t>i </a:t>
            </a:r>
            <a:r>
              <a:rPr lang="sk-SK" sz="36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-í, -</a:t>
            </a:r>
            <a:r>
              <a:rPr lang="sk-SK" sz="3600" b="1" dirty="0" err="1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ia</a:t>
            </a:r>
            <a:r>
              <a:rPr lang="sk-SK" sz="36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,  -</a:t>
            </a:r>
            <a:r>
              <a:rPr lang="sk-SK" sz="3600" b="1" dirty="0" err="1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ie</a:t>
            </a:r>
            <a:r>
              <a:rPr lang="sk-SK" sz="36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:</a:t>
            </a:r>
          </a:p>
          <a:p>
            <a:endParaRPr lang="sk-SK" sz="3200" dirty="0" smtClean="0"/>
          </a:p>
        </p:txBody>
      </p:sp>
      <p:sp>
        <p:nvSpPr>
          <p:cNvPr id="4" name="BlokTextu 3"/>
          <p:cNvSpPr txBox="1"/>
          <p:nvPr/>
        </p:nvSpPr>
        <p:spPr>
          <a:xfrm>
            <a:off x="285720" y="2643182"/>
            <a:ext cx="864399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i="1" dirty="0" smtClean="0"/>
              <a:t>drozd</a:t>
            </a:r>
            <a:r>
              <a:rPr lang="sk-SK" sz="36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í </a:t>
            </a:r>
            <a:r>
              <a:rPr lang="sk-SK" sz="3200" dirty="0" smtClean="0"/>
              <a:t>spev, </a:t>
            </a:r>
            <a:r>
              <a:rPr lang="sk-SK" sz="3200" i="1" dirty="0" smtClean="0"/>
              <a:t>vče</a:t>
            </a:r>
            <a:r>
              <a:rPr lang="sk-SK" sz="3200" dirty="0" smtClean="0"/>
              <a:t>l</a:t>
            </a:r>
            <a:r>
              <a:rPr lang="sk-SK" sz="36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ia</a:t>
            </a:r>
            <a:r>
              <a:rPr lang="sk-SK" sz="3200" dirty="0" smtClean="0"/>
              <a:t> kašička, </a:t>
            </a:r>
            <a:r>
              <a:rPr lang="sk-SK" sz="3200" i="1" dirty="0" smtClean="0"/>
              <a:t>páv</a:t>
            </a:r>
            <a:r>
              <a:rPr lang="sk-SK" sz="36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ie</a:t>
            </a:r>
            <a:r>
              <a:rPr lang="sk-SK" sz="3200" dirty="0" smtClean="0"/>
              <a:t> škriekanie</a:t>
            </a:r>
          </a:p>
          <a:p>
            <a:endParaRPr lang="sk-SK" sz="3200" dirty="0" smtClean="0"/>
          </a:p>
          <a:p>
            <a:r>
              <a:rPr lang="sk-SK" sz="3200" dirty="0" smtClean="0"/>
              <a:t>človek </a:t>
            </a:r>
            <a:r>
              <a:rPr lang="sk-SK" sz="3200" dirty="0" smtClean="0">
                <a:latin typeface="MS PGothic"/>
                <a:ea typeface="MS PGothic"/>
              </a:rPr>
              <a:t>➝ </a:t>
            </a:r>
            <a:r>
              <a:rPr lang="sk-SK" sz="3200" i="1" dirty="0" smtClean="0"/>
              <a:t>človeč</a:t>
            </a:r>
            <a:r>
              <a:rPr lang="sk-SK" sz="36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í</a:t>
            </a:r>
            <a:r>
              <a:rPr lang="sk-SK" sz="3200" dirty="0" smtClean="0">
                <a:latin typeface="MS PGothic"/>
                <a:ea typeface="MS PGothic"/>
              </a:rPr>
              <a:t> hlas      obor ➝ </a:t>
            </a:r>
            <a:r>
              <a:rPr lang="sk-SK" sz="3200" i="1" dirty="0" smtClean="0"/>
              <a:t>obr</a:t>
            </a:r>
            <a:r>
              <a:rPr lang="sk-SK" sz="36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ia</a:t>
            </a:r>
            <a:r>
              <a:rPr lang="sk-SK" sz="3200" dirty="0" smtClean="0">
                <a:latin typeface="MS PGothic"/>
                <a:ea typeface="MS PGothic"/>
              </a:rPr>
              <a:t> sila</a:t>
            </a:r>
          </a:p>
          <a:p>
            <a:r>
              <a:rPr lang="sk-SK" sz="3200" dirty="0" smtClean="0">
                <a:latin typeface="MS PGothic"/>
                <a:ea typeface="MS PGothic"/>
              </a:rPr>
              <a:t>baba ➝ </a:t>
            </a:r>
            <a:r>
              <a:rPr lang="sk-SK" sz="3200" i="1" dirty="0" smtClean="0"/>
              <a:t>bab</a:t>
            </a:r>
            <a:r>
              <a:rPr lang="sk-SK" sz="36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í </a:t>
            </a:r>
            <a:r>
              <a:rPr lang="sk-SK" sz="3200" dirty="0" smtClean="0">
                <a:latin typeface="MS PGothic"/>
                <a:ea typeface="MS PGothic"/>
              </a:rPr>
              <a:t>smiech       striga ➝ </a:t>
            </a:r>
            <a:r>
              <a:rPr lang="sk-SK" sz="3200" i="1" dirty="0" smtClean="0"/>
              <a:t>stridž</a:t>
            </a:r>
            <a:r>
              <a:rPr lang="sk-SK" sz="36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ie</a:t>
            </a:r>
            <a:r>
              <a:rPr lang="sk-SK" sz="3200" dirty="0" smtClean="0">
                <a:latin typeface="MS PGothic"/>
                <a:ea typeface="MS PGothic"/>
              </a:rPr>
              <a:t> oko  trpaslík ➝ </a:t>
            </a:r>
            <a:r>
              <a:rPr lang="sk-SK" sz="3200" i="1" dirty="0" err="1" smtClean="0"/>
              <a:t>trpaslíč</a:t>
            </a:r>
            <a:r>
              <a:rPr lang="sk-SK" sz="3600" b="1" dirty="0" err="1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ie</a:t>
            </a:r>
            <a:r>
              <a:rPr lang="sk-SK" sz="36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 </a:t>
            </a:r>
            <a:r>
              <a:rPr lang="sk-SK" sz="3200" dirty="0" smtClean="0"/>
              <a:t>/ </a:t>
            </a:r>
            <a:r>
              <a:rPr lang="sk-SK" sz="3200" i="1" dirty="0" smtClean="0"/>
              <a:t>trpaslič</a:t>
            </a:r>
            <a:r>
              <a:rPr lang="sk-SK" sz="36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ie</a:t>
            </a:r>
            <a:r>
              <a:rPr lang="sk-SK" sz="3200" dirty="0" smtClean="0">
                <a:latin typeface="MS PGothic"/>
                <a:ea typeface="MS PGothic"/>
              </a:rPr>
              <a:t> tajomstvo</a:t>
            </a:r>
            <a:endParaRPr lang="sk-SK" sz="3200" dirty="0" smtClean="0"/>
          </a:p>
          <a:p>
            <a:r>
              <a:rPr lang="sk-SK" sz="32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BlokTextu 2"/>
          <p:cNvSpPr txBox="1"/>
          <p:nvPr/>
        </p:nvSpPr>
        <p:spPr>
          <a:xfrm>
            <a:off x="571472" y="285728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 smtClean="0"/>
              <a:t>Čo si budeme pamätať?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1785918" y="857232"/>
            <a:ext cx="5715040" cy="1000132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chemeClr val="tx1"/>
                </a:solidFill>
              </a:rPr>
              <a:t>ROZDELENIE 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privlastňovacích  prídavných  mien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357158" y="1928802"/>
            <a:ext cx="3429024" cy="2071702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individuálne</a:t>
            </a:r>
          </a:p>
          <a:p>
            <a:pPr algn="ctr"/>
            <a:r>
              <a:rPr lang="sk-SK" sz="2400" b="1" dirty="0" smtClean="0">
                <a:solidFill>
                  <a:schemeClr val="tx1"/>
                </a:solidFill>
              </a:rPr>
              <a:t>privlastňujeme </a:t>
            </a:r>
          </a:p>
          <a:p>
            <a:pPr algn="ctr"/>
            <a:r>
              <a:rPr lang="sk-SK" sz="2400" b="1" u="sng" dirty="0" smtClean="0">
                <a:solidFill>
                  <a:schemeClr val="tx1"/>
                </a:solidFill>
              </a:rPr>
              <a:t>jednej</a:t>
            </a:r>
          </a:p>
          <a:p>
            <a:pPr algn="ctr"/>
            <a:r>
              <a:rPr lang="sk-SK" sz="2400" b="1" dirty="0" smtClean="0">
                <a:solidFill>
                  <a:schemeClr val="tx1"/>
                </a:solidFill>
              </a:rPr>
              <a:t>osobe alebo zvieraťu</a:t>
            </a:r>
          </a:p>
        </p:txBody>
      </p:sp>
      <p:sp>
        <p:nvSpPr>
          <p:cNvPr id="6" name="Zaoblený obdĺžnik 5"/>
          <p:cNvSpPr/>
          <p:nvPr/>
        </p:nvSpPr>
        <p:spPr>
          <a:xfrm>
            <a:off x="5715008" y="1928802"/>
            <a:ext cx="3214710" cy="2286016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400" b="1" dirty="0" smtClean="0">
              <a:solidFill>
                <a:schemeClr val="tx1"/>
              </a:solidFill>
            </a:endParaRPr>
          </a:p>
          <a:p>
            <a:pPr algn="ctr"/>
            <a:endParaRPr lang="sk-SK" sz="2400" b="1" dirty="0" smtClean="0">
              <a:solidFill>
                <a:schemeClr val="tx1"/>
              </a:solidFill>
            </a:endParaRPr>
          </a:p>
          <a:p>
            <a:pPr algn="ctr"/>
            <a:endParaRPr lang="sk-SK" sz="2400" b="1" dirty="0" smtClean="0">
              <a:solidFill>
                <a:schemeClr val="tx1"/>
              </a:solidFill>
            </a:endParaRPr>
          </a:p>
          <a:p>
            <a:pPr algn="ctr"/>
            <a:r>
              <a:rPr lang="sk-SK" sz="36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druhové </a:t>
            </a:r>
            <a:r>
              <a:rPr lang="sk-SK" sz="2400" b="1" dirty="0" smtClean="0">
                <a:solidFill>
                  <a:schemeClr val="tx1"/>
                </a:solidFill>
              </a:rPr>
              <a:t>privlastňujeme </a:t>
            </a:r>
          </a:p>
          <a:p>
            <a:pPr algn="ctr"/>
            <a:r>
              <a:rPr lang="sk-SK" sz="2400" b="1" u="sng" dirty="0" smtClean="0">
                <a:solidFill>
                  <a:schemeClr val="tx1"/>
                </a:solidFill>
              </a:rPr>
              <a:t>celému</a:t>
            </a:r>
          </a:p>
          <a:p>
            <a:pPr algn="ctr"/>
            <a:r>
              <a:rPr lang="sk-SK" sz="2400" b="1" dirty="0" smtClean="0">
                <a:solidFill>
                  <a:schemeClr val="tx1"/>
                </a:solidFill>
              </a:rPr>
              <a:t>zvieraciemu alebo ľudskému druhu</a:t>
            </a:r>
          </a:p>
          <a:p>
            <a:pPr algn="ctr"/>
            <a:endParaRPr lang="sk-SK" sz="3600" b="1" dirty="0" smtClean="0">
              <a:ln>
                <a:solidFill>
                  <a:schemeClr val="tx1"/>
                </a:solidFill>
              </a:ln>
              <a:solidFill>
                <a:srgbClr val="054141"/>
              </a:solidFill>
              <a:cs typeface="Times New Roman"/>
            </a:endParaRPr>
          </a:p>
          <a:p>
            <a:pPr algn="ctr"/>
            <a:endParaRPr lang="sk-SK" sz="3600" b="1" dirty="0">
              <a:ln>
                <a:solidFill>
                  <a:schemeClr val="tx1"/>
                </a:solidFill>
              </a:ln>
              <a:solidFill>
                <a:srgbClr val="054141"/>
              </a:solidFill>
              <a:cs typeface="Times New Roman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285720" y="4071942"/>
            <a:ext cx="36433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b="1" dirty="0" smtClean="0"/>
              <a:t>žiak</a:t>
            </a:r>
            <a:r>
              <a:rPr lang="sk-SK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ov</a:t>
            </a:r>
            <a:r>
              <a:rPr lang="sk-SK" sz="2400" b="1" dirty="0" smtClean="0"/>
              <a:t> zošit</a:t>
            </a:r>
          </a:p>
          <a:p>
            <a:pPr algn="ctr"/>
            <a:r>
              <a:rPr lang="sk-SK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patrí </a:t>
            </a:r>
            <a:r>
              <a:rPr lang="sk-SK" sz="2400" b="1" u="sng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jednému</a:t>
            </a:r>
            <a:r>
              <a:rPr lang="sk-SK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 žiakovi</a:t>
            </a:r>
          </a:p>
          <a:p>
            <a:pPr algn="ctr"/>
            <a:endParaRPr lang="sk-SK" sz="2400" b="1" dirty="0" smtClean="0"/>
          </a:p>
          <a:p>
            <a:pPr algn="ctr"/>
            <a:r>
              <a:rPr lang="sk-SK" sz="2400" b="1" dirty="0" err="1" smtClean="0"/>
              <a:t>líšk</a:t>
            </a:r>
            <a:r>
              <a:rPr lang="sk-SK" sz="2400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in</a:t>
            </a:r>
            <a:r>
              <a:rPr lang="sk-SK" sz="2400" b="1" dirty="0" smtClean="0"/>
              <a:t> chvost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k-SK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patrí </a:t>
            </a:r>
            <a:r>
              <a:rPr lang="sk-SK" sz="2400" b="1" u="sng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jednej</a:t>
            </a:r>
            <a:r>
              <a:rPr lang="sk-SK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 líške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429256" y="4286256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drozd</a:t>
            </a:r>
            <a:r>
              <a:rPr lang="sk-SK" sz="24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í </a:t>
            </a:r>
            <a:r>
              <a:rPr lang="sk-SK" sz="2400" b="1" dirty="0" smtClean="0"/>
              <a:t>spev</a:t>
            </a:r>
          </a:p>
          <a:p>
            <a:pPr algn="ctr"/>
            <a:r>
              <a:rPr lang="sk-SK" sz="24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spev typický pre </a:t>
            </a:r>
          </a:p>
          <a:p>
            <a:pPr algn="ctr"/>
            <a:r>
              <a:rPr lang="sk-SK" sz="2400" b="1" u="sng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všetky</a:t>
            </a:r>
            <a:r>
              <a:rPr lang="sk-SK" sz="24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 drozdy</a:t>
            </a:r>
          </a:p>
        </p:txBody>
      </p:sp>
      <p:sp>
        <p:nvSpPr>
          <p:cNvPr id="15" name="Bublina v tvare zaobleného obdĺžnika 14"/>
          <p:cNvSpPr/>
          <p:nvPr/>
        </p:nvSpPr>
        <p:spPr>
          <a:xfrm>
            <a:off x="3929058" y="1928802"/>
            <a:ext cx="857256" cy="2143140"/>
          </a:xfrm>
          <a:prstGeom prst="wedgeRoundRectCallout">
            <a:avLst>
              <a:gd name="adj1" fmla="val -72100"/>
              <a:gd name="adj2" fmla="val -24064"/>
              <a:gd name="adj3" fmla="val 16667"/>
            </a:avLst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- </a:t>
            </a:r>
            <a:r>
              <a:rPr lang="sk-SK" sz="2000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ov</a:t>
            </a:r>
            <a:endParaRPr lang="sk-SK" sz="2000" b="1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cs typeface="Times New Roman"/>
            </a:endParaRPr>
          </a:p>
          <a:p>
            <a:r>
              <a:rPr lang="sk-SK" sz="2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- </a:t>
            </a:r>
            <a:r>
              <a:rPr lang="sk-SK" sz="2000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ova</a:t>
            </a:r>
            <a:endParaRPr lang="sk-SK" sz="2000" b="1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cs typeface="Times New Roman"/>
            </a:endParaRPr>
          </a:p>
          <a:p>
            <a:r>
              <a:rPr lang="sk-SK" sz="2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- </a:t>
            </a:r>
            <a:r>
              <a:rPr lang="sk-SK" sz="2000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ovo</a:t>
            </a:r>
            <a:endParaRPr lang="sk-SK" sz="2000" b="1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cs typeface="Times New Roman"/>
            </a:endParaRPr>
          </a:p>
          <a:p>
            <a:endParaRPr lang="sk-SK" sz="2000" b="1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cs typeface="Times New Roman"/>
            </a:endParaRPr>
          </a:p>
          <a:p>
            <a:r>
              <a:rPr lang="sk-SK" sz="2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-in</a:t>
            </a:r>
          </a:p>
          <a:p>
            <a:r>
              <a:rPr lang="sk-SK" sz="2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-</a:t>
            </a:r>
            <a:r>
              <a:rPr lang="sk-SK" sz="2000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ina</a:t>
            </a:r>
            <a:endParaRPr lang="sk-SK" sz="2000" b="1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cs typeface="Times New Roman"/>
            </a:endParaRPr>
          </a:p>
          <a:p>
            <a:r>
              <a:rPr lang="sk-SK" sz="2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-</a:t>
            </a:r>
            <a:r>
              <a:rPr lang="sk-SK" sz="2000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ino</a:t>
            </a:r>
            <a:r>
              <a:rPr lang="sk-SK" sz="2000" dirty="0" smtClean="0"/>
              <a:t> </a:t>
            </a:r>
            <a:endParaRPr lang="sk-SK" sz="2000" dirty="0"/>
          </a:p>
        </p:txBody>
      </p:sp>
      <p:sp>
        <p:nvSpPr>
          <p:cNvPr id="16" name="Bublina v tvare zaobleného obdĺžnika 15"/>
          <p:cNvSpPr/>
          <p:nvPr/>
        </p:nvSpPr>
        <p:spPr>
          <a:xfrm>
            <a:off x="4929190" y="2428868"/>
            <a:ext cx="642942" cy="1357322"/>
          </a:xfrm>
          <a:prstGeom prst="wedgeRoundRectCallout">
            <a:avLst>
              <a:gd name="adj1" fmla="val 68344"/>
              <a:gd name="adj2" fmla="val -21167"/>
              <a:gd name="adj3" fmla="val 16667"/>
            </a:avLst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0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-í</a:t>
            </a:r>
          </a:p>
          <a:p>
            <a:r>
              <a:rPr lang="sk-SK" sz="20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-</a:t>
            </a:r>
            <a:r>
              <a:rPr lang="sk-SK" sz="2000" b="1" dirty="0" err="1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ia</a:t>
            </a:r>
            <a:endParaRPr lang="sk-SK" sz="2000" b="1" dirty="0" smtClean="0">
              <a:ln>
                <a:solidFill>
                  <a:schemeClr val="tx1"/>
                </a:solidFill>
              </a:ln>
              <a:solidFill>
                <a:srgbClr val="054141"/>
              </a:solidFill>
              <a:cs typeface="Times New Roman"/>
            </a:endParaRPr>
          </a:p>
          <a:p>
            <a:r>
              <a:rPr lang="sk-SK" sz="20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-</a:t>
            </a:r>
            <a:r>
              <a:rPr lang="sk-SK" sz="2000" b="1" dirty="0" err="1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ie</a:t>
            </a:r>
            <a:endParaRPr lang="sk-SK" sz="2000" b="1" dirty="0" smtClean="0">
              <a:ln>
                <a:solidFill>
                  <a:schemeClr val="tx1"/>
                </a:solidFill>
              </a:ln>
              <a:solidFill>
                <a:srgbClr val="054141"/>
              </a:solidFill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Obdĺžnik 2"/>
          <p:cNvSpPr/>
          <p:nvPr/>
        </p:nvSpPr>
        <p:spPr>
          <a:xfrm>
            <a:off x="0" y="92867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k-SK" sz="2800" dirty="0" smtClean="0"/>
              <a:t>Z podstatných mien vytvorte privlastňovacie prídavné mená: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3143240" y="285728"/>
            <a:ext cx="1986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Precvičme si</a:t>
            </a:r>
          </a:p>
        </p:txBody>
      </p:sp>
      <p:pic>
        <p:nvPicPr>
          <p:cNvPr id="6" name="Picture 2" descr="https://media2.giphy.com/media/9RWeDFAQbfvSgCnjML/sourc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-142900"/>
            <a:ext cx="1214446" cy="1214446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2214546" y="1428736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cs typeface="Times New Roman"/>
              </a:rPr>
              <a:t>individuálne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6072198" y="142873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n>
                  <a:solidFill>
                    <a:schemeClr val="tx1"/>
                  </a:solidFill>
                </a:ln>
                <a:solidFill>
                  <a:srgbClr val="054141"/>
                </a:solidFill>
                <a:cs typeface="Times New Roman"/>
              </a:rPr>
              <a:t>druhové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00034" y="2000240"/>
            <a:ext cx="15716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sokol</a:t>
            </a:r>
          </a:p>
          <a:p>
            <a:r>
              <a:rPr lang="sk-SK" sz="2800" dirty="0" err="1" smtClean="0"/>
              <a:t>Hevier</a:t>
            </a:r>
            <a:endParaRPr lang="sk-SK" sz="2800" dirty="0" smtClean="0"/>
          </a:p>
          <a:p>
            <a:r>
              <a:rPr lang="sk-SK" sz="2800" dirty="0" smtClean="0"/>
              <a:t>Evka</a:t>
            </a:r>
          </a:p>
          <a:p>
            <a:r>
              <a:rPr lang="sk-SK" sz="2800" dirty="0" smtClean="0"/>
              <a:t>školník</a:t>
            </a:r>
          </a:p>
          <a:p>
            <a:r>
              <a:rPr lang="sk-SK" sz="2800" dirty="0" smtClean="0"/>
              <a:t>koza</a:t>
            </a:r>
          </a:p>
          <a:p>
            <a:r>
              <a:rPr lang="sk-SK" sz="2800" dirty="0" smtClean="0"/>
              <a:t>Milka</a:t>
            </a:r>
          </a:p>
          <a:p>
            <a:r>
              <a:rPr lang="sk-SK" sz="2800" dirty="0" smtClean="0"/>
              <a:t>striga</a:t>
            </a:r>
          </a:p>
          <a:p>
            <a:r>
              <a:rPr lang="sk-SK" sz="2800" dirty="0" smtClean="0"/>
              <a:t>žena</a:t>
            </a:r>
          </a:p>
          <a:p>
            <a:r>
              <a:rPr lang="sk-SK" sz="2800" dirty="0" smtClean="0"/>
              <a:t>krtko</a:t>
            </a:r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</p:txBody>
      </p:sp>
      <p:sp>
        <p:nvSpPr>
          <p:cNvPr id="11" name="BlokTextu 10"/>
          <p:cNvSpPr txBox="1"/>
          <p:nvPr/>
        </p:nvSpPr>
        <p:spPr>
          <a:xfrm>
            <a:off x="2357422" y="2000240"/>
            <a:ext cx="15716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i="1" dirty="0" smtClean="0">
                <a:solidFill>
                  <a:srgbClr val="C00000"/>
                </a:solidFill>
              </a:rPr>
              <a:t>sokolov</a:t>
            </a:r>
          </a:p>
          <a:p>
            <a:r>
              <a:rPr lang="sk-SK" sz="2800" b="1" i="1" dirty="0" err="1" smtClean="0">
                <a:solidFill>
                  <a:srgbClr val="C00000"/>
                </a:solidFill>
              </a:rPr>
              <a:t>Hevierov</a:t>
            </a:r>
            <a:endParaRPr lang="sk-SK" sz="2800" b="1" i="1" dirty="0" smtClean="0">
              <a:solidFill>
                <a:srgbClr val="C00000"/>
              </a:solidFill>
            </a:endParaRPr>
          </a:p>
          <a:p>
            <a:r>
              <a:rPr lang="sk-SK" sz="2800" b="1" i="1" dirty="0" smtClean="0">
                <a:solidFill>
                  <a:srgbClr val="C00000"/>
                </a:solidFill>
              </a:rPr>
              <a:t>Evkin</a:t>
            </a:r>
          </a:p>
          <a:p>
            <a:r>
              <a:rPr lang="sk-SK" sz="2800" b="1" i="1" dirty="0" smtClean="0">
                <a:solidFill>
                  <a:srgbClr val="C00000"/>
                </a:solidFill>
              </a:rPr>
              <a:t>školníkov</a:t>
            </a:r>
          </a:p>
          <a:p>
            <a:r>
              <a:rPr lang="sk-SK" sz="2800" b="1" i="1" dirty="0" err="1" smtClean="0">
                <a:solidFill>
                  <a:srgbClr val="C00000"/>
                </a:solidFill>
              </a:rPr>
              <a:t>Kozin</a:t>
            </a:r>
            <a:endParaRPr lang="sk-SK" sz="2800" b="1" i="1" dirty="0" smtClean="0">
              <a:solidFill>
                <a:srgbClr val="C00000"/>
              </a:solidFill>
            </a:endParaRPr>
          </a:p>
          <a:p>
            <a:r>
              <a:rPr lang="sk-SK" sz="2800" b="1" i="1" dirty="0" smtClean="0">
                <a:solidFill>
                  <a:srgbClr val="C00000"/>
                </a:solidFill>
              </a:rPr>
              <a:t>Milkin</a:t>
            </a:r>
          </a:p>
          <a:p>
            <a:r>
              <a:rPr lang="sk-SK" sz="2800" b="1" i="1" dirty="0" err="1" smtClean="0">
                <a:solidFill>
                  <a:srgbClr val="C00000"/>
                </a:solidFill>
              </a:rPr>
              <a:t>strigin</a:t>
            </a:r>
            <a:endParaRPr lang="sk-SK" sz="2800" b="1" i="1" dirty="0" smtClean="0">
              <a:solidFill>
                <a:srgbClr val="C00000"/>
              </a:solidFill>
            </a:endParaRPr>
          </a:p>
          <a:p>
            <a:r>
              <a:rPr lang="sk-SK" sz="2800" b="1" i="1" dirty="0" smtClean="0">
                <a:solidFill>
                  <a:srgbClr val="C00000"/>
                </a:solidFill>
              </a:rPr>
              <a:t>ženin</a:t>
            </a:r>
          </a:p>
          <a:p>
            <a:r>
              <a:rPr lang="sk-SK" sz="2800" b="1" i="1" dirty="0" smtClean="0">
                <a:solidFill>
                  <a:srgbClr val="C00000"/>
                </a:solidFill>
              </a:rPr>
              <a:t>krtkov</a:t>
            </a:r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</p:txBody>
      </p:sp>
      <p:sp>
        <p:nvSpPr>
          <p:cNvPr id="12" name="BlokTextu 11"/>
          <p:cNvSpPr txBox="1"/>
          <p:nvPr/>
        </p:nvSpPr>
        <p:spPr>
          <a:xfrm>
            <a:off x="5286380" y="2000241"/>
            <a:ext cx="157163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sokol</a:t>
            </a:r>
          </a:p>
          <a:p>
            <a:r>
              <a:rPr lang="sk-SK" sz="2800" dirty="0" smtClean="0"/>
              <a:t>tuleň</a:t>
            </a:r>
          </a:p>
          <a:p>
            <a:r>
              <a:rPr lang="sk-SK" sz="2800" dirty="0" smtClean="0"/>
              <a:t>obor</a:t>
            </a:r>
          </a:p>
          <a:p>
            <a:r>
              <a:rPr lang="sk-SK" sz="2800" dirty="0" smtClean="0"/>
              <a:t>zajac</a:t>
            </a:r>
          </a:p>
          <a:p>
            <a:r>
              <a:rPr lang="sk-SK" sz="2800" dirty="0" smtClean="0"/>
              <a:t>koza</a:t>
            </a:r>
          </a:p>
          <a:p>
            <a:r>
              <a:rPr lang="sk-SK" sz="2800" dirty="0" smtClean="0"/>
              <a:t>labuť</a:t>
            </a:r>
          </a:p>
          <a:p>
            <a:r>
              <a:rPr lang="sk-SK" sz="2800" dirty="0" smtClean="0"/>
              <a:t>striga</a:t>
            </a:r>
          </a:p>
          <a:p>
            <a:r>
              <a:rPr lang="sk-SK" sz="2800" dirty="0" smtClean="0"/>
              <a:t>vlk</a:t>
            </a:r>
          </a:p>
          <a:p>
            <a:r>
              <a:rPr lang="sk-SK" sz="2800" dirty="0" smtClean="0"/>
              <a:t>medveď</a:t>
            </a:r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</p:txBody>
      </p:sp>
      <p:sp>
        <p:nvSpPr>
          <p:cNvPr id="15" name="BlokTextu 14"/>
          <p:cNvSpPr txBox="1"/>
          <p:nvPr/>
        </p:nvSpPr>
        <p:spPr>
          <a:xfrm>
            <a:off x="7143768" y="2000240"/>
            <a:ext cx="16430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i="1" dirty="0" smtClean="0">
                <a:solidFill>
                  <a:srgbClr val="054141"/>
                </a:solidFill>
              </a:rPr>
              <a:t>sokolí</a:t>
            </a:r>
          </a:p>
          <a:p>
            <a:r>
              <a:rPr lang="sk-SK" sz="2800" b="1" i="1" dirty="0" smtClean="0">
                <a:solidFill>
                  <a:srgbClr val="054141"/>
                </a:solidFill>
              </a:rPr>
              <a:t>tulení</a:t>
            </a:r>
          </a:p>
          <a:p>
            <a:r>
              <a:rPr lang="sk-SK" sz="2800" b="1" i="1" dirty="0" smtClean="0">
                <a:solidFill>
                  <a:srgbClr val="054141"/>
                </a:solidFill>
              </a:rPr>
              <a:t>obrí</a:t>
            </a:r>
          </a:p>
          <a:p>
            <a:r>
              <a:rPr lang="sk-SK" sz="2800" b="1" i="1" dirty="0" smtClean="0">
                <a:solidFill>
                  <a:srgbClr val="054141"/>
                </a:solidFill>
              </a:rPr>
              <a:t>zajačí</a:t>
            </a:r>
          </a:p>
          <a:p>
            <a:r>
              <a:rPr lang="sk-SK" sz="2800" b="1" i="1" dirty="0" smtClean="0">
                <a:solidFill>
                  <a:srgbClr val="054141"/>
                </a:solidFill>
              </a:rPr>
              <a:t>kozí</a:t>
            </a:r>
          </a:p>
          <a:p>
            <a:r>
              <a:rPr lang="sk-SK" sz="2800" b="1" i="1" dirty="0" smtClean="0">
                <a:solidFill>
                  <a:srgbClr val="054141"/>
                </a:solidFill>
              </a:rPr>
              <a:t>labutí</a:t>
            </a:r>
          </a:p>
          <a:p>
            <a:r>
              <a:rPr lang="sk-SK" sz="2800" b="1" i="1" dirty="0" smtClean="0">
                <a:solidFill>
                  <a:srgbClr val="054141"/>
                </a:solidFill>
              </a:rPr>
              <a:t>stridží</a:t>
            </a:r>
          </a:p>
          <a:p>
            <a:r>
              <a:rPr lang="sk-SK" sz="2800" b="1" i="1" dirty="0" smtClean="0">
                <a:solidFill>
                  <a:srgbClr val="054141"/>
                </a:solidFill>
              </a:rPr>
              <a:t>vlčí</a:t>
            </a:r>
          </a:p>
          <a:p>
            <a:r>
              <a:rPr lang="sk-SK" sz="2800" b="1" i="1" dirty="0" smtClean="0">
                <a:solidFill>
                  <a:srgbClr val="054141"/>
                </a:solidFill>
              </a:rPr>
              <a:t>medvedí</a:t>
            </a:r>
          </a:p>
        </p:txBody>
      </p:sp>
      <p:sp>
        <p:nvSpPr>
          <p:cNvPr id="16" name="BlokTextu 15"/>
          <p:cNvSpPr txBox="1"/>
          <p:nvPr/>
        </p:nvSpPr>
        <p:spPr>
          <a:xfrm>
            <a:off x="4357686" y="6215082"/>
            <a:ext cx="124309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k-SK" b="1" dirty="0" smtClean="0"/>
              <a:t>KONTROLA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0" grpId="0"/>
      <p:bldP spid="11" grpId="0"/>
      <p:bldP spid="12" grpId="0"/>
      <p:bldP spid="15" grpId="0"/>
      <p:bldP spid="16" grpId="0" animBg="1"/>
      <p:bldP spid="16" grpId="1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</TotalTime>
  <Words>368</Words>
  <Application>Microsoft Office PowerPoint</Application>
  <PresentationFormat>Prezentácia na obrazovke (4:3)</PresentationFormat>
  <Paragraphs>171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Marta</dc:creator>
  <cp:lastModifiedBy>Darinka-NB</cp:lastModifiedBy>
  <cp:revision>83</cp:revision>
  <dcterms:created xsi:type="dcterms:W3CDTF">2021-01-06T23:43:17Z</dcterms:created>
  <dcterms:modified xsi:type="dcterms:W3CDTF">2021-01-13T18:34:50Z</dcterms:modified>
</cp:coreProperties>
</file>