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59" r:id="rId6"/>
    <p:sldId id="269" r:id="rId7"/>
    <p:sldId id="268" r:id="rId8"/>
    <p:sldId id="267" r:id="rId9"/>
    <p:sldId id="266" r:id="rId10"/>
    <p:sldId id="264" r:id="rId11"/>
    <p:sldId id="260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5" d="100"/>
          <a:sy n="65" d="100"/>
        </p:scale>
        <p:origin x="-145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C6EEA-5CAE-4000-A34A-72350096414A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04FD9-808E-459F-A31D-D5E38F8C07F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4FD9-808E-459F-A31D-D5E38F8C07F6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://www.fara.ivanka.sk/filemanager/obrazky/Sviatosti/krs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35085">
            <a:off x="-278750" y="426939"/>
            <a:ext cx="3764547" cy="252977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294" name="Picture 6" descr="http://www.krst.sk/user/908/upload/stuff/resized/157145_600-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5041">
            <a:off x="3146645" y="3057688"/>
            <a:ext cx="4082143" cy="28575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290" name="Picture 2" descr="http://lucenec.fara.sk/images/stories/krs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-228600"/>
            <a:ext cx="3429000" cy="311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sk-SK" sz="9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Sviatosť Krstu</a:t>
            </a:r>
            <a:endParaRPr lang="sk-SK" sz="9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00864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2292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26907" y="5060553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Fotogaléria 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2192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2050" name="Picture 2" descr="http://rn.christ-net.sk/0103/rn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10008">
            <a:off x="381000" y="1905000"/>
            <a:ext cx="1905000" cy="2524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http://www.kalvaria.sk/image/image_gallery?uuid=cccda5e5-ccd5-4a94-b0f6-35e7eafdb39b&amp;groupId=2641631&amp;t=13396157790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7987">
            <a:off x="6019800" y="381000"/>
            <a:ext cx="1905000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6" name="Picture 8" descr="http://2.bp.blogspot.com/-aM9ngSHy9XU/T0EVBRW9w4I/AAAAAAAABfA/bsspdCsEHYk/s1600/Bapti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14800"/>
            <a:ext cx="3810000" cy="236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8" name="Picture 10" descr="http://www.zaex.sk/obalky_knih/pam_sv_kr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238626"/>
            <a:ext cx="1600200" cy="24003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60" name="Picture 12" descr="http://www.novabystrica.sk/images/stories/farnost/sviatost%20krstu/sviatost_krst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0"/>
            <a:ext cx="1550779" cy="198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4" name="Picture 6" descr="http://www.zaex.sk/obalky_knih/pozdrav_krst_otec_mam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1937614"/>
            <a:ext cx="2609850" cy="39774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ucenec.fara.sk/images/stories/kr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-228600"/>
            <a:ext cx="3429000" cy="311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91712"/>
          </a:xfrm>
        </p:spPr>
        <p:txBody>
          <a:bodyPr>
            <a:normAutofit/>
          </a:bodyPr>
          <a:lstStyle/>
          <a:p>
            <a:r>
              <a:rPr lang="sk-SK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endParaRPr lang="sk-SK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26907" y="5060553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1.gstatic.com/images?q=tbn:ANd9GcRL_21HnYN0RKYfa6n4A8qQcay2zCNUKrZnjl0TO0DI3e95br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3740">
            <a:off x="5274358" y="4051396"/>
            <a:ext cx="2151211" cy="2634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zo Svätého písma (história)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sk-SK" dirty="0" smtClean="0"/>
              <a:t>Krst, ktorý udeľoval Ján Krstiteľ neudeľoval milosť odpustenia hriechov, iba pozýval ľudí k pokániu. Po svojom zmŕtvychvstaní Ježiš zveruje apoštolom misijné poslanie s cieľom krstiť: „</a:t>
            </a:r>
            <a:r>
              <a:rPr lang="sk-SK" i="1" dirty="0" smtClean="0"/>
              <a:t>Choďte teda, učte všetky národy a krstite ich v mne Otca, i Syna i Ducha Svätého“. </a:t>
            </a:r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26907" y="5060553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Zadefinovanie sviatosti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b="1" dirty="0" smtClean="0"/>
              <a:t>Máme tri </a:t>
            </a:r>
            <a:r>
              <a:rPr lang="sk-SK" sz="3600" b="1" dirty="0" smtClean="0"/>
              <a:t>sviatosti iniciácie: </a:t>
            </a:r>
            <a:r>
              <a:rPr lang="sk-SK" sz="3600" b="1" dirty="0" smtClean="0"/>
              <a:t>sviatosť krstu, eucharistie a birmovania.</a:t>
            </a:r>
          </a:p>
          <a:p>
            <a:r>
              <a:rPr lang="sk-SK" sz="3600" b="1" dirty="0" smtClean="0"/>
              <a:t>Sviatosť krstu je prvá a najpotrebnejšia sviatosť. Bez krstu nemôžeme prijať ostatné sviatosti.</a:t>
            </a:r>
            <a:endParaRPr lang="sk-SK" sz="3600" dirty="0" smtClean="0"/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1365360" y="5097380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caritas.sk/Store/Photo_285_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06800"/>
            <a:ext cx="2438400" cy="325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 a forma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Matériou je </a:t>
            </a:r>
            <a:r>
              <a:rPr lang="sk-SK" b="1" dirty="0" smtClean="0"/>
              <a:t>obmytie </a:t>
            </a:r>
            <a:r>
              <a:rPr lang="sk-SK" b="1" dirty="0" smtClean="0"/>
              <a:t>vodou </a:t>
            </a:r>
            <a:r>
              <a:rPr lang="sk-SK" b="1" dirty="0" smtClean="0"/>
              <a:t>3x</a:t>
            </a:r>
            <a:r>
              <a:rPr lang="sk-SK" dirty="0" smtClean="0"/>
              <a:t>.</a:t>
            </a:r>
          </a:p>
          <a:p>
            <a:r>
              <a:rPr lang="sk-SK" dirty="0" smtClean="0"/>
              <a:t>Formou pri sviatosti krstu sú slová vysluhovateľa pri obmytí </a:t>
            </a:r>
            <a:r>
              <a:rPr lang="sk-SK" dirty="0" err="1" smtClean="0"/>
              <a:t>krstenca</a:t>
            </a:r>
            <a:r>
              <a:rPr lang="sk-SK" dirty="0" smtClean="0"/>
              <a:t>: </a:t>
            </a:r>
          </a:p>
          <a:p>
            <a:r>
              <a:rPr lang="sk-SK" b="1" dirty="0" smtClean="0"/>
              <a:t>M. </a:t>
            </a:r>
            <a:r>
              <a:rPr lang="sk-SK" i="1" dirty="0" smtClean="0"/>
              <a:t>(meno </a:t>
            </a:r>
            <a:r>
              <a:rPr lang="sk-SK" i="1" dirty="0" err="1" smtClean="0"/>
              <a:t>krstenca</a:t>
            </a:r>
            <a:r>
              <a:rPr lang="sk-SK" i="1" dirty="0" smtClean="0"/>
              <a:t>)</a:t>
            </a:r>
            <a:r>
              <a:rPr lang="sk-SK" b="1" dirty="0" smtClean="0"/>
              <a:t>, ja ťa krstím v mene Otca i Syna i Ducha Svätého</a:t>
            </a:r>
            <a:r>
              <a:rPr lang="sk-SK" b="1" dirty="0" smtClean="0"/>
              <a:t>.  </a:t>
            </a:r>
            <a:r>
              <a:rPr lang="sk-SK" dirty="0" smtClean="0"/>
              <a:t>Amen.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26907" y="5060553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218" name="Picture 2" descr="http://zuberec.fara.sk/wp-content/obrazky/images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0"/>
            <a:ext cx="2038350" cy="2238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Vysluhovateľ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sk-SK" b="1" i="1" u="sng" dirty="0" smtClean="0"/>
              <a:t>Vysluhovateľ krstu</a:t>
            </a:r>
          </a:p>
          <a:p>
            <a:pPr defTabSz="666750">
              <a:tabLst>
                <a:tab pos="1343025" algn="l"/>
              </a:tabLst>
            </a:pPr>
            <a:r>
              <a:rPr lang="sk-SK" b="1" dirty="0" smtClean="0"/>
              <a:t>Riadny - </a:t>
            </a:r>
            <a:r>
              <a:rPr lang="sk-SK" dirty="0" smtClean="0"/>
              <a:t>je to osoba, ktorá prijala kňazské svätenie, čiže - biskup, kňaz a diakon.</a:t>
            </a:r>
          </a:p>
          <a:p>
            <a:r>
              <a:rPr lang="sk-SK" b="1" dirty="0" smtClean="0"/>
              <a:t>Mimoriadny - </a:t>
            </a:r>
            <a:r>
              <a:rPr lang="sk-SK" dirty="0" smtClean="0"/>
              <a:t>v núdzových prípadoch môže krstiť aj laik, žena, inoverec, pohan, či heretik (napr. nemocnice...)   Musia však splniť </a:t>
            </a:r>
            <a:r>
              <a:rPr lang="sk-SK" b="1" i="1" dirty="0" smtClean="0"/>
              <a:t>3 podmienky pre platnosť krstu:</a:t>
            </a:r>
            <a:br>
              <a:rPr lang="sk-SK" b="1" i="1" dirty="0" smtClean="0"/>
            </a:br>
            <a:r>
              <a:rPr lang="sk-SK" b="1" i="1" dirty="0" smtClean="0"/>
              <a:t>-  </a:t>
            </a:r>
            <a:r>
              <a:rPr lang="sk-SK" i="1" dirty="0" smtClean="0"/>
              <a:t> </a:t>
            </a:r>
            <a:r>
              <a:rPr lang="sk-SK" dirty="0" smtClean="0"/>
              <a:t>musí použiť potrebnú matériu (vodu)</a:t>
            </a:r>
            <a:br>
              <a:rPr lang="sk-SK" dirty="0" smtClean="0"/>
            </a:br>
            <a:r>
              <a:rPr lang="sk-SK" b="1" i="1" dirty="0" smtClean="0"/>
              <a:t>-  </a:t>
            </a:r>
            <a:r>
              <a:rPr lang="sk-SK" i="1" dirty="0" smtClean="0"/>
              <a:t> </a:t>
            </a:r>
            <a:r>
              <a:rPr lang="sk-SK" dirty="0" smtClean="0"/>
              <a:t>musí poznať formulu krstu </a:t>
            </a:r>
            <a:br>
              <a:rPr lang="sk-SK" dirty="0" smtClean="0"/>
            </a:br>
            <a:r>
              <a:rPr lang="sk-SK" b="1" i="1" dirty="0" smtClean="0"/>
              <a:t>-  </a:t>
            </a:r>
            <a:r>
              <a:rPr lang="sk-SK" i="1" dirty="0" smtClean="0"/>
              <a:t> </a:t>
            </a:r>
            <a:r>
              <a:rPr lang="sk-SK" dirty="0" smtClean="0"/>
              <a:t>musí mať úmysel krstiť ako krstí Cirkev</a:t>
            </a:r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775560" y="449179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Príjmateľ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u="sng" dirty="0" smtClean="0"/>
              <a:t>Prijímateľ krstu</a:t>
            </a:r>
          </a:p>
          <a:p>
            <a:r>
              <a:rPr lang="sk-SK" dirty="0" smtClean="0"/>
              <a:t>Krst je schopný platne prijať každý nepokrstený človek, a len človek, v stave pozemského putovania.    (nie </a:t>
            </a:r>
            <a:r>
              <a:rPr lang="sk-SK" dirty="0" err="1" smtClean="0"/>
              <a:t>CD-čka</a:t>
            </a:r>
            <a:r>
              <a:rPr lang="sk-SK" dirty="0" smtClean="0"/>
              <a:t>...)</a:t>
            </a:r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26907" y="5060553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172" name="Picture 4" descr="http://www.svrodina.sk/images/baptism_clip_image002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67200" y="3358019"/>
            <a:ext cx="3048000" cy="3006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Krst detí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sk-SK" b="1" i="1" u="sng" dirty="0" smtClean="0"/>
              <a:t>Krst detí – podmienky:</a:t>
            </a:r>
          </a:p>
          <a:p>
            <a:r>
              <a:rPr lang="sk-SK" dirty="0" smtClean="0"/>
              <a:t>1.  	Aspoň jeden z rodičov alebo zákonných zástupcov s krstom súhlasil.</a:t>
            </a:r>
          </a:p>
          <a:p>
            <a:r>
              <a:rPr lang="sk-SK" dirty="0" smtClean="0"/>
              <a:t>2.  	Musí byť nádej, že dieťa bude vychovávané v katolíckej viere. Inak sa má obrad odložiť.</a:t>
            </a:r>
          </a:p>
          <a:p>
            <a:r>
              <a:rPr lang="sk-SK" dirty="0" smtClean="0"/>
              <a:t>3.	V nebezpečenstve smrti dieťaťa sa krstí toto dieťa dovolene aj bez súhlasu rodičov.</a:t>
            </a:r>
          </a:p>
          <a:p>
            <a:r>
              <a:rPr lang="sk-SK" dirty="0" smtClean="0"/>
              <a:t>4.	V prípade, že je pochybnosť, či bol niekto pokrstený, má sa krst udeliť podmienečne. Pred krstnú formu sa dodáva: „</a:t>
            </a:r>
            <a:r>
              <a:rPr lang="sk-SK" i="1" dirty="0" smtClean="0"/>
              <a:t>Ak si nebol krstený...“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851759" y="372979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môže byť krstným rodičom?</a:t>
            </a:r>
            <a:endParaRPr lang="sk-SK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Každý </a:t>
            </a:r>
            <a:r>
              <a:rPr lang="sk-SK" dirty="0" err="1" smtClean="0"/>
              <a:t>krstenec</a:t>
            </a:r>
            <a:r>
              <a:rPr lang="sk-SK" dirty="0" smtClean="0"/>
              <a:t> má mať krstného rodiča. Môže byť jeden alebo dvaja (krstný otec a krstná matka). Nesmú to byť však vlastní rodičia </a:t>
            </a:r>
            <a:r>
              <a:rPr lang="sk-SK" dirty="0" err="1" smtClean="0"/>
              <a:t>krstenca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pPr defTabSz="722313"/>
            <a:r>
              <a:rPr lang="sk-SK" dirty="0" smtClean="0"/>
              <a:t>1. 	Musí byť na to schopný a mať úmysel plniť túto úlohu.</a:t>
            </a:r>
          </a:p>
          <a:p>
            <a:pPr defTabSz="722313"/>
            <a:r>
              <a:rPr lang="sk-SK" dirty="0" smtClean="0"/>
              <a:t>2.  	Má mať zavŕšený 16-ty rok života. </a:t>
            </a:r>
          </a:p>
          <a:p>
            <a:pPr defTabSz="722313"/>
            <a:r>
              <a:rPr lang="sk-SK" dirty="0" smtClean="0"/>
              <a:t>3.  	Musí </a:t>
            </a:r>
            <a:r>
              <a:rPr lang="sk-SK" smtClean="0"/>
              <a:t>byť </a:t>
            </a:r>
            <a:r>
              <a:rPr lang="sk-SK" smtClean="0"/>
              <a:t>katolík </a:t>
            </a:r>
            <a:r>
              <a:rPr lang="sk-SK" dirty="0" smtClean="0"/>
              <a:t>a má viesť život primeraný viere a úlohe, ktorú prijal.</a:t>
            </a:r>
          </a:p>
          <a:p>
            <a:pPr defTabSz="722313"/>
            <a:r>
              <a:rPr lang="sk-SK" dirty="0" smtClean="0"/>
              <a:t>4. 	Nesmie mať uložený žiadny cirkevný trest.</a:t>
            </a:r>
          </a:p>
          <a:p>
            <a:pPr defTabSz="722313"/>
            <a:r>
              <a:rPr lang="sk-SK" dirty="0" smtClean="0"/>
              <a:t>5.  	Nesmie byť rodičom </a:t>
            </a:r>
            <a:r>
              <a:rPr lang="sk-SK" dirty="0" err="1" smtClean="0"/>
              <a:t>krstenca</a:t>
            </a:r>
            <a:r>
              <a:rPr lang="sk-SK" dirty="0" smtClean="0"/>
              <a:t>. </a:t>
            </a:r>
          </a:p>
          <a:p>
            <a:pPr defTabSz="722313"/>
            <a:r>
              <a:rPr lang="sk-SK" dirty="0" smtClean="0"/>
              <a:t>6.	Nekatolík sa má pripustiť za krstného rodiča jedine spolu s katolíckym krstným rodičom a to iba ako svedok krstu.</a:t>
            </a:r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6851759" y="372979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Účinky sviatosti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 smtClean="0"/>
              <a:t>krstom sa nám odpúšťajú všetky hriechy (dedičný aj osobné)</a:t>
            </a:r>
          </a:p>
          <a:p>
            <a:pPr lvl="1"/>
            <a:r>
              <a:rPr lang="sk-SK" dirty="0" smtClean="0"/>
              <a:t>do duše dostávame milosť posväcujúcu</a:t>
            </a:r>
          </a:p>
          <a:p>
            <a:pPr lvl="1"/>
            <a:r>
              <a:rPr lang="sk-SK" dirty="0" smtClean="0"/>
              <a:t>do duše dostávame nezmazateľný znak (preto sa krst môže prijať len raz v živote)</a:t>
            </a:r>
          </a:p>
          <a:p>
            <a:pPr lvl="1"/>
            <a:r>
              <a:rPr lang="sk-SK" dirty="0" smtClean="0"/>
              <a:t>stávame sa Božími deťmi</a:t>
            </a:r>
          </a:p>
          <a:p>
            <a:pPr lvl="1"/>
            <a:r>
              <a:rPr lang="sk-SK" dirty="0" smtClean="0"/>
              <a:t>stávame sa chrámom Ducha Svätého</a:t>
            </a:r>
          </a:p>
          <a:p>
            <a:endParaRPr lang="sk-SK" dirty="0"/>
          </a:p>
        </p:txBody>
      </p:sp>
      <p:pic>
        <p:nvPicPr>
          <p:cNvPr id="4" name="Picture 4" descr="http://spacince.fara.sk/sites/default/files/pictures/krs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 rot="20674009">
            <a:off x="146161" y="5289565"/>
            <a:ext cx="1840413" cy="1347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2845</TotalTime>
  <Words>194</Words>
  <Application>Microsoft Office PowerPoint</Application>
  <PresentationFormat>Prezentácia na obrazovke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Tok</vt:lpstr>
      <vt:lpstr>Sviatosť Krstu</vt:lpstr>
      <vt:lpstr>Základy zo Svätého písma (história)</vt:lpstr>
      <vt:lpstr>Zadefinovanie sviatosti</vt:lpstr>
      <vt:lpstr>Matéria a forma</vt:lpstr>
      <vt:lpstr>Vysluhovateľ</vt:lpstr>
      <vt:lpstr>Príjmateľ</vt:lpstr>
      <vt:lpstr>Krst detí</vt:lpstr>
      <vt:lpstr>Kto môže byť krstným rodičom?</vt:lpstr>
      <vt:lpstr>Účinky sviatosti</vt:lpstr>
      <vt:lpstr>Fotogaléria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Sviatosť Krstu</dc:title>
  <dc:creator>oem</dc:creator>
  <cp:lastModifiedBy>Admin</cp:lastModifiedBy>
  <cp:revision>31</cp:revision>
  <dcterms:created xsi:type="dcterms:W3CDTF">2014-02-27T08:15:38Z</dcterms:created>
  <dcterms:modified xsi:type="dcterms:W3CDTF">2021-01-18T12:51:34Z</dcterms:modified>
</cp:coreProperties>
</file>