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977F710-0F64-43DF-8D72-65DAE0104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7466DEC-117F-4042-8981-6785BC81D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3F33C701-6EE1-4F02-A5AB-F57E3CB6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31944D36-C81F-4C59-A729-6B561D48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82855B3A-FE0F-4F3A-B474-741B30A1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0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AD1D8E-EE53-4D16-BC9A-52900712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="" xmlns:a16="http://schemas.microsoft.com/office/drawing/2014/main" id="{EF0F9414-634F-4069-A355-31FF7735B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F4139116-E4A9-4E24-B2BF-DAF29F5D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3E353A72-DCC0-43E5-A3F9-F4C625A1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87A2A6EA-3BE5-4BCB-A3C9-085CEA50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988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="" xmlns:a16="http://schemas.microsoft.com/office/drawing/2014/main" id="{BFA6B24A-79AD-4334-A874-426394070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="" xmlns:a16="http://schemas.microsoft.com/office/drawing/2014/main" id="{36040A9B-F3CB-4F2A-93F0-6A5A6E96E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CED3A79B-28C4-4C88-B473-30F981B0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4D521AA4-AE58-44BA-8676-A44513C3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418B1AC0-3D30-4E2D-A965-14670C04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3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64E2B7-ABD6-493B-B2B4-10757BEB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603A21DD-2071-4547-817E-A6BB1B4A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F9047466-F19F-4F33-B380-75D98D6A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F50D3730-A4E0-4A6B-80AB-6B0A8F10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95EE75FB-8F8A-4F96-802C-115A8160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6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A04DE45-9E8C-4F10-84D0-9B9BE06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="" xmlns:a16="http://schemas.microsoft.com/office/drawing/2014/main" id="{75BA6817-757C-4240-88B7-65F98D394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CA2C2AC9-C4BA-4879-AFF9-0C012BB2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B3120F44-4637-49A1-8B23-08AFACB9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E94BC6ED-0BBC-4A53-B3E4-726350D8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151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A889AE-7F99-4785-ABE7-5A1F4A89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ECF70B1-C905-4DC6-9F90-C5D56EF18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5EAA82C6-A288-4DC7-BBBC-7DA273B73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41FFE8EA-3620-4B88-A3CF-A140367E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F91A0FBA-4CF3-48AC-8202-9F16562D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BD9EE988-4E9A-4F61-BD0B-2DC7672A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600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8644881-BBC4-47E7-B2F9-67D43403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="" xmlns:a16="http://schemas.microsoft.com/office/drawing/2014/main" id="{53624282-C7CE-4A6B-AB56-9C71B1A8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FB1905D2-5E72-4AC8-A89D-6E6212D08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="" xmlns:a16="http://schemas.microsoft.com/office/drawing/2014/main" id="{2074C4C6-F0A2-45D2-8CCE-F16A544F4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="" xmlns:a16="http://schemas.microsoft.com/office/drawing/2014/main" id="{76A199BA-1A36-4F66-B41C-9A74C1F90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="" xmlns:a16="http://schemas.microsoft.com/office/drawing/2014/main" id="{80FC8ECE-08F8-4ABA-A9B0-7ACD64A2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="" xmlns:a16="http://schemas.microsoft.com/office/drawing/2014/main" id="{9A73BD4A-76B7-4A41-9C72-58847FB9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="" xmlns:a16="http://schemas.microsoft.com/office/drawing/2014/main" id="{9FA41998-2C89-4EA2-A0D3-553BF912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6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E286A3-9A9E-45F5-8091-FAF7584F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="" xmlns:a16="http://schemas.microsoft.com/office/drawing/2014/main" id="{2B1F4BF8-0804-4357-BEAA-B7499DDC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="" xmlns:a16="http://schemas.microsoft.com/office/drawing/2014/main" id="{DE5C2A3F-E574-45DF-847D-7D74EAB7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="" xmlns:a16="http://schemas.microsoft.com/office/drawing/2014/main" id="{3DE09E26-F92B-42C2-B063-7E5D1C6C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982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="" xmlns:a16="http://schemas.microsoft.com/office/drawing/2014/main" id="{8D125638-C994-4A92-A40A-F28DE0F4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="" xmlns:a16="http://schemas.microsoft.com/office/drawing/2014/main" id="{FDB4BEB5-ADF2-4FEA-BA46-7BDBBCE2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="" xmlns:a16="http://schemas.microsoft.com/office/drawing/2014/main" id="{01321A93-12C2-427C-AD0E-8E6C6B77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3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5EF934-6927-4532-9AD7-8F4624EA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C25EF2E1-D643-47DC-9AF0-D6ED298C4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="" xmlns:a16="http://schemas.microsoft.com/office/drawing/2014/main" id="{6B2FB4AD-8671-4479-924E-2128F0DE7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E8CD5DBD-C357-438A-852F-30D8D172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A8B34A23-039B-4138-92FD-25B026F2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D0EBAFCD-D288-49C2-BEA2-D07B4538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131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EBCA590-6F6E-4520-978C-2992EF8E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="" xmlns:a16="http://schemas.microsoft.com/office/drawing/2014/main" id="{4D651425-C9EC-4AC7-9875-1116EBA16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="" xmlns:a16="http://schemas.microsoft.com/office/drawing/2014/main" id="{7F961E13-5E3F-49C1-9DCA-353E2871B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26FEA040-3469-4BFF-B509-E281D27E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50C48900-015E-459D-8CB6-7923DBD5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EB262BC0-FC8E-481E-A172-6F1F322F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918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="" xmlns:a16="http://schemas.microsoft.com/office/drawing/2014/main" id="{AC420E5B-2D73-41F4-867C-B7D21A9C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="" xmlns:a16="http://schemas.microsoft.com/office/drawing/2014/main" id="{DCA21256-32D7-44EC-8B46-0A7EF4C2B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29F890E8-6BE4-46D1-877F-6808E55C4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E48E-8009-450F-942E-D6E6F6073EF4}" type="datetimeFigureOut">
              <a:rPr lang="sk-SK" smtClean="0"/>
              <a:t>9. 11. 2020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9F0806C1-BC75-4BEF-AF69-C4C4C7F24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5C683777-4F50-4423-8B1A-82617CE5C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CF84-D4CF-4684-8719-E110786566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732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39F7A2-1A45-49E1-9930-E25A5AE4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  <a:solidFill>
            <a:srgbClr val="92D050"/>
          </a:solidFill>
        </p:spPr>
        <p:txBody>
          <a:bodyPr/>
          <a:lstStyle/>
          <a:p>
            <a:r>
              <a:rPr lang="sk-SK" b="1" dirty="0"/>
              <a:t>Tvorenie slov odvodzovaním </a:t>
            </a:r>
            <a:r>
              <a:rPr lang="sk-SK" dirty="0"/>
              <a:t>- predponami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4459DAF-D824-4A11-8D68-10A4F8A6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4"/>
            <a:ext cx="10515600" cy="4854189"/>
          </a:xfrm>
        </p:spPr>
        <p:txBody>
          <a:bodyPr>
            <a:normAutofit lnSpcReduction="10000"/>
          </a:bodyPr>
          <a:lstStyle/>
          <a:p>
            <a:r>
              <a:rPr lang="sk-SK" sz="2400" dirty="0"/>
              <a:t>Učivo je na s. 30 – 31</a:t>
            </a:r>
          </a:p>
          <a:p>
            <a:r>
              <a:rPr lang="sk-SK" sz="2400" dirty="0"/>
              <a:t>30/1 – </a:t>
            </a:r>
            <a:r>
              <a:rPr lang="sk-SK" sz="2400" b="1" dirty="0">
                <a:solidFill>
                  <a:srgbClr val="00B050"/>
                </a:solidFill>
              </a:rPr>
              <a:t>Dedkovi raz hovoríme dedo, inokedy pradedo (prečítaj si text)</a:t>
            </a:r>
          </a:p>
          <a:p>
            <a:r>
              <a:rPr lang="sk-SK" sz="2400" b="1" dirty="0"/>
              <a:t>Práca s textom – odpovedaj </a:t>
            </a:r>
            <a:r>
              <a:rPr lang="sk-SK" sz="2400" b="1" dirty="0" smtClean="0"/>
              <a:t>ústne</a:t>
            </a:r>
            <a:endParaRPr lang="sk-SK" sz="2400" b="1" dirty="0"/>
          </a:p>
          <a:p>
            <a:pPr marL="0" indent="0">
              <a:buNone/>
            </a:pPr>
            <a:r>
              <a:rPr lang="sk-SK" sz="2400" dirty="0"/>
              <a:t> 1. Kto sa rozpráva s dedom?</a:t>
            </a:r>
          </a:p>
          <a:p>
            <a:pPr marL="0" indent="0">
              <a:buNone/>
            </a:pPr>
            <a:r>
              <a:rPr lang="sk-SK" sz="2400" dirty="0"/>
              <a:t>2. Kvôli čomu sa  suseda hádala s dedom?</a:t>
            </a:r>
          </a:p>
          <a:p>
            <a:pPr marL="0" indent="0">
              <a:buNone/>
            </a:pPr>
            <a:r>
              <a:rPr lang="sk-SK" sz="2400" dirty="0"/>
              <a:t>3. Ako sa volal susedkin pes?</a:t>
            </a:r>
          </a:p>
          <a:p>
            <a:pPr marL="0" indent="0">
              <a:buNone/>
            </a:pPr>
            <a:r>
              <a:rPr lang="sk-SK" sz="2400" dirty="0"/>
              <a:t>4. Napíš, ako dedo volal susedkinho psa?</a:t>
            </a:r>
          </a:p>
          <a:p>
            <a:pPr marL="0" indent="0">
              <a:buNone/>
            </a:pPr>
            <a:r>
              <a:rPr lang="sk-SK" sz="2400" dirty="0"/>
              <a:t>5. Aké plemeno psa chovala suseda?</a:t>
            </a:r>
          </a:p>
          <a:p>
            <a:pPr marL="0" indent="0">
              <a:buNone/>
            </a:pPr>
            <a:r>
              <a:rPr lang="sk-SK" sz="2400" dirty="0"/>
              <a:t>6. Čo spravila suseda dedovi, keď sa jej nepáčili dedove mená psa?</a:t>
            </a:r>
          </a:p>
          <a:p>
            <a:pPr marL="0" indent="0">
              <a:buNone/>
            </a:pPr>
            <a:r>
              <a:rPr lang="sk-SK" sz="2400" dirty="0"/>
              <a:t>7. Aká bola dedova odplata?</a:t>
            </a:r>
          </a:p>
          <a:p>
            <a:pPr marL="0" indent="0">
              <a:buNone/>
            </a:pPr>
            <a:r>
              <a:rPr lang="sk-SK" sz="2400" dirty="0"/>
              <a:t>8. Kto dohováral dedovi za jeho zvady so susedou?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733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29DBCE-3CD5-42CB-B242-86B89240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05"/>
          </a:xfrm>
          <a:solidFill>
            <a:srgbClr val="92D050"/>
          </a:solidFill>
        </p:spPr>
        <p:txBody>
          <a:bodyPr/>
          <a:lstStyle/>
          <a:p>
            <a:r>
              <a:rPr lang="sk-SK" b="1" dirty="0"/>
              <a:t>Tvorenie slov odvodzovaním </a:t>
            </a:r>
            <a:r>
              <a:rPr lang="sk-SK" dirty="0"/>
              <a:t>- predponami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1C3B837-A688-4063-BC84-CB392553B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507"/>
            <a:ext cx="10515600" cy="4907456"/>
          </a:xfrm>
        </p:spPr>
        <p:txBody>
          <a:bodyPr/>
          <a:lstStyle/>
          <a:p>
            <a:r>
              <a:rPr lang="sk-SK" b="1" dirty="0"/>
              <a:t>V texte 30/1 – </a:t>
            </a:r>
            <a:r>
              <a:rPr lang="sk-SK" b="1" dirty="0">
                <a:solidFill>
                  <a:srgbClr val="00B050"/>
                </a:solidFill>
              </a:rPr>
              <a:t>Dedkovi raz hovoríme dedo, inokedy pradedo</a:t>
            </a:r>
          </a:p>
          <a:p>
            <a:pPr marL="0" indent="0">
              <a:buNone/>
            </a:pPr>
            <a:r>
              <a:rPr lang="sk-SK" dirty="0"/>
              <a:t> sú tmavšie vyznačené slová, vyber si dve a napíš k nim slová, z ktorých boli odvodené</a:t>
            </a:r>
          </a:p>
          <a:p>
            <a:pPr marL="0" indent="0">
              <a:buNone/>
            </a:pPr>
            <a:r>
              <a:rPr lang="sk-SK" dirty="0"/>
              <a:t>Vzor:	</a:t>
            </a:r>
            <a:r>
              <a:rPr lang="sk-SK" b="1" dirty="0"/>
              <a:t>odvodené slovo</a:t>
            </a:r>
            <a:r>
              <a:rPr lang="sk-SK" dirty="0"/>
              <a:t>	- 	</a:t>
            </a:r>
            <a:r>
              <a:rPr lang="sk-SK" b="1" dirty="0"/>
              <a:t>základové slovo</a:t>
            </a:r>
          </a:p>
          <a:p>
            <a:pPr marL="0" indent="0">
              <a:buNone/>
            </a:pPr>
            <a:r>
              <a:rPr lang="sk-SK" dirty="0"/>
              <a:t>              </a:t>
            </a:r>
            <a:r>
              <a:rPr lang="sk-SK" b="1" dirty="0">
                <a:solidFill>
                  <a:srgbClr val="00B050"/>
                </a:solidFill>
              </a:rPr>
              <a:t>za</a:t>
            </a:r>
            <a:r>
              <a:rPr lang="sk-SK" dirty="0"/>
              <a:t>hrozil/zahroziť		hrozil/hroziť </a:t>
            </a:r>
          </a:p>
        </p:txBody>
      </p:sp>
    </p:spTree>
    <p:extLst>
      <p:ext uri="{BB962C8B-B14F-4D97-AF65-F5344CB8AC3E}">
        <p14:creationId xmlns:p14="http://schemas.microsoft.com/office/powerpoint/2010/main" val="301281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D3101B3-E064-4E0E-80B9-351E5C2CCEA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sk-SK" sz="3200" b="1" u="sng" dirty="0">
                <a:solidFill>
                  <a:srgbClr val="00B050"/>
                </a:solidFill>
              </a:rPr>
              <a:t>Zapamätaj si</a:t>
            </a:r>
            <a:r>
              <a:rPr lang="sk-SK" sz="3200" b="1" dirty="0"/>
              <a:t>: nové slová vznikajú najčastejšie odvodzovaním pomocou </a:t>
            </a:r>
            <a:r>
              <a:rPr lang="sk-SK" sz="3200" b="1" dirty="0">
                <a:solidFill>
                  <a:srgbClr val="00B050"/>
                </a:solidFill>
              </a:rPr>
              <a:t>predpôn</a:t>
            </a:r>
            <a:r>
              <a:rPr lang="sk-SK" sz="3200" b="1" dirty="0"/>
              <a:t> (</a:t>
            </a:r>
            <a:r>
              <a:rPr lang="sk-SK" sz="3200" b="1" dirty="0">
                <a:solidFill>
                  <a:srgbClr val="FF0000"/>
                </a:solidFill>
              </a:rPr>
              <a:t>na</a:t>
            </a:r>
            <a:r>
              <a:rPr lang="sk-SK" sz="3200" b="1" dirty="0"/>
              <a:t>učiť) alebo </a:t>
            </a:r>
            <a:r>
              <a:rPr lang="sk-SK" sz="3200" b="1" dirty="0">
                <a:solidFill>
                  <a:srgbClr val="00B050"/>
                </a:solidFill>
              </a:rPr>
              <a:t>prípon</a:t>
            </a:r>
            <a:r>
              <a:rPr lang="sk-SK" sz="3200" b="1" dirty="0"/>
              <a:t> (Slíž</a:t>
            </a:r>
            <a:r>
              <a:rPr lang="sk-SK" sz="3200" b="1" dirty="0">
                <a:solidFill>
                  <a:srgbClr val="FF0000"/>
                </a:solidFill>
              </a:rPr>
              <a:t>ik</a:t>
            </a:r>
            <a:r>
              <a:rPr lang="sk-SK" sz="3200" b="1" dirty="0"/>
              <a:t>). </a:t>
            </a:r>
            <a:r>
              <a:rPr lang="sk-SK" sz="3200" b="1" dirty="0" err="1">
                <a:solidFill>
                  <a:srgbClr val="FF0000"/>
                </a:solidFill>
              </a:rPr>
              <a:t>Slajd</a:t>
            </a:r>
            <a:r>
              <a:rPr lang="sk-SK" sz="3200" b="1" dirty="0">
                <a:solidFill>
                  <a:srgbClr val="FF0000"/>
                </a:solidFill>
              </a:rPr>
              <a:t> odpíš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0F3E102-A798-4386-98A8-498AFA94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   </a:t>
            </a:r>
            <a:r>
              <a:rPr lang="sk-SK" b="1" dirty="0"/>
              <a:t>Slovo, od ktorého možno </a:t>
            </a:r>
          </a:p>
          <a:p>
            <a:pPr marL="0" indent="0">
              <a:buNone/>
            </a:pPr>
            <a:r>
              <a:rPr lang="sk-SK" b="1" dirty="0"/>
              <a:t>odvodiť nové slovo, sa nazýva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      základové slovo				odvodené slovo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							</a:t>
            </a:r>
            <a:r>
              <a:rPr lang="sk-SK" b="1" dirty="0"/>
              <a:t>sa skladá z 2 častí</a:t>
            </a:r>
          </a:p>
          <a:p>
            <a:pPr marL="0" indent="0">
              <a:buNone/>
            </a:pPr>
            <a:r>
              <a:rPr lang="sk-SK" b="1" dirty="0"/>
              <a:t>       rásť						</a:t>
            </a:r>
            <a:r>
              <a:rPr lang="sk-SK" b="1" dirty="0" err="1">
                <a:solidFill>
                  <a:srgbClr val="FF0000"/>
                </a:solidFill>
              </a:rPr>
              <a:t>pod</a:t>
            </a:r>
            <a:r>
              <a:rPr lang="sk-SK" b="1" dirty="0" err="1">
                <a:solidFill>
                  <a:srgbClr val="0070C0"/>
                </a:solidFill>
              </a:rPr>
              <a:t>+</a:t>
            </a:r>
            <a:r>
              <a:rPr lang="sk-SK" b="1" dirty="0" err="1"/>
              <a:t>rásť</a:t>
            </a:r>
            <a:endParaRPr lang="sk-SK" b="1" dirty="0"/>
          </a:p>
          <a:p>
            <a:pPr marL="0" indent="0">
              <a:buNone/>
            </a:pPr>
            <a:r>
              <a:rPr lang="sk-SK" b="1" dirty="0"/>
              <a:t>                                            slovotvorná predpona    slovotvorný základ  </a:t>
            </a:r>
          </a:p>
          <a:p>
            <a:pPr marL="0" indent="0">
              <a:buNone/>
            </a:pPr>
            <a:r>
              <a:rPr lang="sk-SK" b="1" dirty="0"/>
              <a:t>       ded(o)						</a:t>
            </a:r>
            <a:r>
              <a:rPr lang="sk-SK" b="1" dirty="0" err="1"/>
              <a:t>ded</a:t>
            </a:r>
            <a:r>
              <a:rPr lang="sk-SK" b="1" dirty="0" err="1">
                <a:solidFill>
                  <a:srgbClr val="0070C0"/>
                </a:solidFill>
              </a:rPr>
              <a:t>+</a:t>
            </a:r>
            <a:r>
              <a:rPr lang="sk-SK" b="1" dirty="0" err="1">
                <a:solidFill>
                  <a:srgbClr val="FF0000"/>
                </a:solidFill>
              </a:rPr>
              <a:t>ko</a:t>
            </a:r>
            <a:r>
              <a:rPr lang="sk-SK" b="1" dirty="0"/>
              <a:t>   </a:t>
            </a:r>
          </a:p>
          <a:p>
            <a:pPr marL="0" indent="0">
              <a:buNone/>
            </a:pPr>
            <a:r>
              <a:rPr lang="sk-SK" b="1" dirty="0"/>
              <a:t>                 			 slovotvorný základ 	 slovotvorná prípona</a:t>
            </a:r>
          </a:p>
        </p:txBody>
      </p:sp>
      <p:cxnSp>
        <p:nvCxnSpPr>
          <p:cNvPr id="5" name="Rovná spojovacia šípka 4">
            <a:extLst>
              <a:ext uri="{FF2B5EF4-FFF2-40B4-BE49-F238E27FC236}">
                <a16:creationId xmlns="" xmlns:a16="http://schemas.microsoft.com/office/drawing/2014/main" id="{0F468E36-B4D3-4B15-ADFC-AA80288CD9D5}"/>
              </a:ext>
            </a:extLst>
          </p:cNvPr>
          <p:cNvCxnSpPr/>
          <p:nvPr/>
        </p:nvCxnSpPr>
        <p:spPr>
          <a:xfrm flipH="1">
            <a:off x="6560598" y="4119239"/>
            <a:ext cx="861134" cy="363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>
            <a:extLst>
              <a:ext uri="{FF2B5EF4-FFF2-40B4-BE49-F238E27FC236}">
                <a16:creationId xmlns="" xmlns:a16="http://schemas.microsoft.com/office/drawing/2014/main" id="{F0A0FE59-C8F6-41D1-B791-2BE7220F90AB}"/>
              </a:ext>
            </a:extLst>
          </p:cNvPr>
          <p:cNvCxnSpPr/>
          <p:nvPr/>
        </p:nvCxnSpPr>
        <p:spPr>
          <a:xfrm>
            <a:off x="8273988" y="4119239"/>
            <a:ext cx="603682" cy="363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="" xmlns:a16="http://schemas.microsoft.com/office/drawing/2014/main" id="{2F87339E-5587-4FE8-AC2B-C3C237E13670}"/>
              </a:ext>
            </a:extLst>
          </p:cNvPr>
          <p:cNvCxnSpPr/>
          <p:nvPr/>
        </p:nvCxnSpPr>
        <p:spPr>
          <a:xfrm flipH="1">
            <a:off x="6400800" y="5184559"/>
            <a:ext cx="1020932" cy="408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="" xmlns:a16="http://schemas.microsoft.com/office/drawing/2014/main" id="{FB893195-C0E2-4D69-A31C-D3552BA9A843}"/>
              </a:ext>
            </a:extLst>
          </p:cNvPr>
          <p:cNvCxnSpPr/>
          <p:nvPr/>
        </p:nvCxnSpPr>
        <p:spPr>
          <a:xfrm>
            <a:off x="8273988" y="5299969"/>
            <a:ext cx="754602" cy="292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83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28D8B5-3CAC-4364-9829-2DC95FE50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 slovách vyznač slovotvornú predponu, slová odpíš do zošita: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44FD79C-C92E-4198-9BD9-C91F4208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vyskočiť, utiecť, pridať, vniesť, rozzelenať, zohriať</a:t>
            </a:r>
          </a:p>
          <a:p>
            <a:pPr marL="0" indent="0">
              <a:buNone/>
            </a:pPr>
            <a:r>
              <a:rPr lang="sk-SK" dirty="0"/>
              <a:t>Vzor: </a:t>
            </a:r>
            <a:r>
              <a:rPr lang="sk-SK" b="1" dirty="0">
                <a:solidFill>
                  <a:srgbClr val="00B050"/>
                </a:solidFill>
              </a:rPr>
              <a:t>základové slovo		odvodené slovo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	</a:t>
            </a:r>
            <a:r>
              <a:rPr lang="sk-SK" dirty="0"/>
              <a:t> skočiť				 </a:t>
            </a:r>
            <a:r>
              <a:rPr lang="sk-SK" b="1" dirty="0">
                <a:solidFill>
                  <a:srgbClr val="00B050"/>
                </a:solidFill>
              </a:rPr>
              <a:t>vy</a:t>
            </a:r>
            <a:r>
              <a:rPr lang="sk-SK" dirty="0"/>
              <a:t>skočiť 	 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134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505DEA-17AC-4D15-99C1-215462EC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54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sk-SK" dirty="0"/>
              <a:t>Predponami sa najčastejšie tvoria slovesá.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8A84A31-D688-442A-B3F3-5ED2879AA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499623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Zapamätajte si/s. 31 a </a:t>
            </a:r>
            <a:r>
              <a:rPr lang="sk-SK" b="1" u="sng" dirty="0"/>
              <a:t>napíš</a:t>
            </a:r>
            <a:r>
              <a:rPr lang="sk-SK" b="1" dirty="0"/>
              <a:t>: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Slovotvorná predpona </a:t>
            </a:r>
            <a:r>
              <a:rPr lang="sk-SK" dirty="0"/>
              <a:t>je časť odvodeného slova, ktorá </a:t>
            </a:r>
            <a:r>
              <a:rPr lang="sk-SK" b="1" dirty="0">
                <a:solidFill>
                  <a:srgbClr val="00B050"/>
                </a:solidFill>
              </a:rPr>
              <a:t>stojí pred </a:t>
            </a:r>
            <a:r>
              <a:rPr lang="sk-SK" dirty="0"/>
              <a:t>slovotvorným základom a </a:t>
            </a:r>
            <a:r>
              <a:rPr lang="sk-SK" b="1" u="sng" dirty="0">
                <a:solidFill>
                  <a:srgbClr val="00B050"/>
                </a:solidFill>
              </a:rPr>
              <a:t>významovo ho mení</a:t>
            </a:r>
            <a:r>
              <a:rPr lang="sk-SK" b="1" dirty="0"/>
              <a:t>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Slovotvorný základ </a:t>
            </a:r>
            <a:r>
              <a:rPr lang="sk-SK" dirty="0"/>
              <a:t>je časť odvodeného slova, ktorá ostane </a:t>
            </a:r>
            <a:r>
              <a:rPr lang="sk-SK" b="1" dirty="0">
                <a:solidFill>
                  <a:srgbClr val="00B050"/>
                </a:solidFill>
              </a:rPr>
              <a:t>po odtrhnutí slovotvornej predpony</a:t>
            </a:r>
            <a:r>
              <a:rPr lang="sk-SK" b="1" dirty="0" smtClean="0">
                <a:solidFill>
                  <a:srgbClr val="00B050"/>
                </a:solidFill>
              </a:rPr>
              <a:t>.</a:t>
            </a:r>
            <a:endParaRPr lang="sk-SK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s. 31/4 </a:t>
            </a:r>
            <a:r>
              <a:rPr lang="sk-SK" dirty="0"/>
              <a:t>– ústne k slovám pridávaj predpony a sleduj, ako sa mení význam slova.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Domáca </a:t>
            </a:r>
            <a:r>
              <a:rPr lang="sk-SK" b="1" dirty="0" smtClean="0">
                <a:solidFill>
                  <a:srgbClr val="FF0000"/>
                </a:solidFill>
              </a:rPr>
              <a:t>úloha - s.31/5 </a:t>
            </a:r>
            <a:r>
              <a:rPr lang="sk-SK" b="1" dirty="0">
                <a:solidFill>
                  <a:srgbClr val="FF0000"/>
                </a:solidFill>
              </a:rPr>
              <a:t>– písomne  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a/</a:t>
            </a:r>
            <a:r>
              <a:rPr lang="sk-SK" dirty="0"/>
              <a:t>predponami tvoríme aj podstatné mená – utvor a napíš pomocou predpony </a:t>
            </a:r>
            <a:r>
              <a:rPr lang="sk-SK" b="1" dirty="0" err="1">
                <a:solidFill>
                  <a:srgbClr val="00B050"/>
                </a:solidFill>
              </a:rPr>
              <a:t>pra</a:t>
            </a:r>
            <a:r>
              <a:rPr lang="sk-SK" b="1" dirty="0">
                <a:solidFill>
                  <a:srgbClr val="00B050"/>
                </a:solidFill>
              </a:rPr>
              <a:t>- /napríklad – pra</a:t>
            </a:r>
            <a:r>
              <a:rPr lang="sk-SK" b="1" dirty="0"/>
              <a:t>les .../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b/</a:t>
            </a:r>
            <a:r>
              <a:rPr lang="sk-SK" dirty="0"/>
              <a:t> predponami tvoríme aj prídavné mená - utvor a napíš pomocou predpony </a:t>
            </a:r>
            <a:r>
              <a:rPr lang="sk-SK" b="1" dirty="0">
                <a:solidFill>
                  <a:srgbClr val="00B050"/>
                </a:solidFill>
              </a:rPr>
              <a:t>pri- / veľmi malý – primalý .../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1166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315</Words>
  <Application>Microsoft Office PowerPoint</Application>
  <PresentationFormat>Vlastná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balíka Office</vt:lpstr>
      <vt:lpstr>Tvorenie slov odvodzovaním - predponami</vt:lpstr>
      <vt:lpstr>Tvorenie slov odvodzovaním - predponami</vt:lpstr>
      <vt:lpstr>Zapamätaj si: nové slová vznikajú najčastejšie odvodzovaním pomocou predpôn (naučiť) alebo prípon (Slížik). Slajd odpíš</vt:lpstr>
      <vt:lpstr>V slovách vyznač slovotvornú predponu, slová odpíš do zošita:</vt:lpstr>
      <vt:lpstr>Predponami sa najčastejšie tvoria slovesá.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ZŠ Rosina</dc:creator>
  <cp:lastModifiedBy>Darinka-NB</cp:lastModifiedBy>
  <cp:revision>17</cp:revision>
  <dcterms:created xsi:type="dcterms:W3CDTF">2020-10-26T20:42:31Z</dcterms:created>
  <dcterms:modified xsi:type="dcterms:W3CDTF">2020-11-09T19:29:22Z</dcterms:modified>
</cp:coreProperties>
</file>