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56" r:id="rId4"/>
    <p:sldId id="257" r:id="rId5"/>
    <p:sldId id="259" r:id="rId6"/>
    <p:sldId id="262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42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6F81-4FB4-4082-A5FB-4102F8F6099E}" type="datetimeFigureOut">
              <a:rPr lang="sk-SK" smtClean="0"/>
              <a:pPr/>
              <a:t>5. 11. 2015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67BB-FCE9-48F3-9FCF-F492359CAEE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6F81-4FB4-4082-A5FB-4102F8F6099E}" type="datetimeFigureOut">
              <a:rPr lang="sk-SK" smtClean="0"/>
              <a:pPr/>
              <a:t>5. 11. 2015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67BB-FCE9-48F3-9FCF-F492359CAEE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6F81-4FB4-4082-A5FB-4102F8F6099E}" type="datetimeFigureOut">
              <a:rPr lang="sk-SK" smtClean="0"/>
              <a:pPr/>
              <a:t>5. 11. 2015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67BB-FCE9-48F3-9FCF-F492359CAEE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6F81-4FB4-4082-A5FB-4102F8F6099E}" type="datetimeFigureOut">
              <a:rPr lang="sk-SK" smtClean="0"/>
              <a:pPr/>
              <a:t>5. 11. 2015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67BB-FCE9-48F3-9FCF-F492359CAEE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6F81-4FB4-4082-A5FB-4102F8F6099E}" type="datetimeFigureOut">
              <a:rPr lang="sk-SK" smtClean="0"/>
              <a:pPr/>
              <a:t>5. 11. 2015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67BB-FCE9-48F3-9FCF-F492359CAEE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6F81-4FB4-4082-A5FB-4102F8F6099E}" type="datetimeFigureOut">
              <a:rPr lang="sk-SK" smtClean="0"/>
              <a:pPr/>
              <a:t>5. 11. 2015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67BB-FCE9-48F3-9FCF-F492359CAEE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6F81-4FB4-4082-A5FB-4102F8F6099E}" type="datetimeFigureOut">
              <a:rPr lang="sk-SK" smtClean="0"/>
              <a:pPr/>
              <a:t>5. 11. 2015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67BB-FCE9-48F3-9FCF-F492359CAEE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6F81-4FB4-4082-A5FB-4102F8F6099E}" type="datetimeFigureOut">
              <a:rPr lang="sk-SK" smtClean="0"/>
              <a:pPr/>
              <a:t>5. 11. 2015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67BB-FCE9-48F3-9FCF-F492359CAEE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6F81-4FB4-4082-A5FB-4102F8F6099E}" type="datetimeFigureOut">
              <a:rPr lang="sk-SK" smtClean="0"/>
              <a:pPr/>
              <a:t>5. 11. 2015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67BB-FCE9-48F3-9FCF-F492359CAEE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6F81-4FB4-4082-A5FB-4102F8F6099E}" type="datetimeFigureOut">
              <a:rPr lang="sk-SK" smtClean="0"/>
              <a:pPr/>
              <a:t>5. 11. 2015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67BB-FCE9-48F3-9FCF-F492359CAEE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6F81-4FB4-4082-A5FB-4102F8F6099E}" type="datetimeFigureOut">
              <a:rPr lang="sk-SK" smtClean="0"/>
              <a:pPr/>
              <a:t>5. 11. 2015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67BB-FCE9-48F3-9FCF-F492359CAEE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46F81-4FB4-4082-A5FB-4102F8F6099E}" type="datetimeFigureOut">
              <a:rPr lang="sk-SK" smtClean="0"/>
              <a:pPr/>
              <a:t>5. 11. 2015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467BB-FCE9-48F3-9FCF-F492359CAEE5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Typy ekonomík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latin typeface="Times New Roman" pitchFamily="18" charset="0"/>
                <a:cs typeface="Times New Roman" pitchFamily="18" charset="0"/>
              </a:rPr>
              <a:t>Podľa toho, ako štát rieši 3 základné ekonomické otázky,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rozlišujeme 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tieto typy ekonomík:</a:t>
            </a:r>
          </a:p>
          <a:p>
            <a:pPr lvl="5"/>
            <a:r>
              <a:rPr lang="sk-SK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trhovú</a:t>
            </a:r>
          </a:p>
          <a:p>
            <a:pPr lvl="5"/>
            <a:r>
              <a:rPr lang="sk-SK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príkazovú</a:t>
            </a:r>
          </a:p>
          <a:p>
            <a:pPr lvl="5"/>
            <a:r>
              <a:rPr lang="sk-SK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zmiešanú</a:t>
            </a:r>
            <a:endParaRPr lang="sk-SK" sz="3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k-SK" b="1" dirty="0" smtClean="0">
                <a:solidFill>
                  <a:schemeClr val="tx1"/>
                </a:solidFill>
              </a:rPr>
              <a:t>Typy ekonomík </a:t>
            </a:r>
            <a:r>
              <a:rPr lang="sk-SK" sz="2000" b="1" dirty="0" smtClean="0">
                <a:solidFill>
                  <a:schemeClr val="tx1"/>
                </a:solidFill>
              </a:rPr>
              <a:t>(Učebnica </a:t>
            </a:r>
            <a:r>
              <a:rPr lang="sk-SK" sz="2000" dirty="0" smtClean="0">
                <a:solidFill>
                  <a:schemeClr val="tx1"/>
                </a:solidFill>
              </a:rPr>
              <a:t>s. 15)</a:t>
            </a:r>
            <a:endParaRPr lang="sk-SK" sz="2000" dirty="0">
              <a:solidFill>
                <a:schemeClr val="tx1"/>
              </a:solidFill>
            </a:endParaRPr>
          </a:p>
        </p:txBody>
      </p:sp>
      <p:pic>
        <p:nvPicPr>
          <p:cNvPr id="4" name="Zástupný symbol obsahu 3"/>
          <p:cNvPicPr>
            <a:picLocks noGrp="1"/>
          </p:cNvPicPr>
          <p:nvPr>
            <p:ph idx="1"/>
          </p:nvPr>
        </p:nvPicPr>
        <p:blipFill>
          <a:blip r:embed="rId2"/>
          <a:srcRect l="25620" t="26446" r="27273" b="38017"/>
          <a:stretch>
            <a:fillRect/>
          </a:stretch>
        </p:blipFill>
        <p:spPr bwMode="auto">
          <a:xfrm>
            <a:off x="571472" y="1500174"/>
            <a:ext cx="8143932" cy="464347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500034" y="274638"/>
            <a:ext cx="7729566" cy="115409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sz="3600" b="1" dirty="0" smtClean="0"/>
              <a:t>Ako rieši </a:t>
            </a:r>
            <a:r>
              <a:rPr lang="sk-SK" sz="3600" b="1" dirty="0" smtClean="0">
                <a:solidFill>
                  <a:srgbClr val="C00000"/>
                </a:solidFill>
              </a:rPr>
              <a:t>trhová </a:t>
            </a:r>
            <a:r>
              <a:rPr lang="sk-SK" sz="3600" b="1" dirty="0">
                <a:solidFill>
                  <a:srgbClr val="C00000"/>
                </a:solidFill>
              </a:rPr>
              <a:t>ekonomika </a:t>
            </a:r>
            <a:r>
              <a:rPr lang="sk-SK" sz="3600" b="1" dirty="0" smtClean="0"/>
              <a:t/>
            </a:r>
            <a:br>
              <a:rPr lang="sk-SK" sz="3600" b="1" dirty="0" smtClean="0"/>
            </a:br>
            <a:r>
              <a:rPr lang="sk-SK" sz="3600" b="1" dirty="0" smtClean="0"/>
              <a:t>tri základné ekonomické otázky: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graphicFrame>
        <p:nvGraphicFramePr>
          <p:cNvPr id="7" name="Tabuľka 6"/>
          <p:cNvGraphicFramePr>
            <a:graphicFrameLocks noGrp="1"/>
          </p:cNvGraphicFramePr>
          <p:nvPr/>
        </p:nvGraphicFramePr>
        <p:xfrm>
          <a:off x="500034" y="1571613"/>
          <a:ext cx="7929618" cy="4171666"/>
        </p:xfrm>
        <a:graphic>
          <a:graphicData uri="http://schemas.openxmlformats.org/drawingml/2006/table">
            <a:tbl>
              <a:tblPr/>
              <a:tblGrid>
                <a:gridCol w="2618831"/>
                <a:gridCol w="2619674"/>
                <a:gridCol w="2691113"/>
              </a:tblGrid>
              <a:tr h="352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latin typeface="Times New Roman"/>
                          <a:ea typeface="Calibri"/>
                          <a:cs typeface="Times New Roman"/>
                        </a:rPr>
                        <a:t>Čo vyrábať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latin typeface="Times New Roman"/>
                          <a:ea typeface="Calibri"/>
                          <a:cs typeface="Times New Roman"/>
                        </a:rPr>
                        <a:t>Ako vyrábať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latin typeface="Times New Roman"/>
                          <a:ea typeface="Calibri"/>
                          <a:cs typeface="Times New Roman"/>
                        </a:rPr>
                        <a:t>Pre koho vyrábať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2487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sk-SK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určujú spotrebitelia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latin typeface="Times New Roman"/>
                          <a:ea typeface="Calibri"/>
                          <a:cs typeface="Times New Roman"/>
                        </a:rPr>
                        <a:t>-od nich závisí, ktoré tovary kúpia a ktoré nie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sk-SK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rozhoduje konkurencia</a:t>
                      </a:r>
                      <a:r>
                        <a:rPr lang="sk-SK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k-SK" sz="2000" b="1" dirty="0">
                          <a:latin typeface="Times New Roman"/>
                          <a:ea typeface="Calibri"/>
                          <a:cs typeface="Times New Roman"/>
                        </a:rPr>
                        <a:t>medzi výrobcami rovnakých tovarov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latin typeface="Times New Roman"/>
                          <a:ea typeface="Calibri"/>
                          <a:cs typeface="Times New Roman"/>
                        </a:rPr>
                        <a:t>-kto dokáže vyrábať kvalitnejšie a lacnejšie, vytlačí konkurenciu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sk-SK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rieši trh</a:t>
                      </a:r>
                      <a:r>
                        <a:rPr lang="sk-SK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k-SK" sz="2000" b="1" dirty="0">
                          <a:latin typeface="Times New Roman"/>
                          <a:ea typeface="Calibri"/>
                          <a:cs typeface="Times New Roman"/>
                        </a:rPr>
                        <a:t>prostredníctvom ponuky a dopytu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latin typeface="Times New Roman"/>
                          <a:ea typeface="Calibri"/>
                          <a:cs typeface="Times New Roman"/>
                        </a:rPr>
                        <a:t>-závisí aj od príjmov spotrebiteľov a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latin typeface="Times New Roman"/>
                          <a:ea typeface="Calibri"/>
                          <a:cs typeface="Times New Roman"/>
                        </a:rPr>
                        <a:t>ceny tovarov a služieb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latin typeface="Times New Roman"/>
                          <a:ea typeface="Calibri"/>
                          <a:cs typeface="Times New Roman"/>
                        </a:rPr>
                        <a:t>-vyrába sa pre toho, kto má peniaze</a:t>
                      </a:r>
                      <a:r>
                        <a:rPr lang="sk-SK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6882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Nedostatky:</a:t>
                      </a:r>
                      <a:r>
                        <a:rPr lang="sk-SK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sk-SK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nezamestnanosť,</a:t>
                      </a:r>
                      <a:r>
                        <a:rPr lang="sk-SK" sz="20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nestabilita cien, veľké rozdiely medzi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chudobnými a bohatými</a:t>
                      </a:r>
                      <a:endParaRPr lang="sk-SK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>
                <a:solidFill>
                  <a:srgbClr val="C00000"/>
                </a:solidFill>
              </a:rPr>
              <a:t>Príkazová </a:t>
            </a:r>
            <a:r>
              <a:rPr lang="sk-SK" b="1" dirty="0">
                <a:solidFill>
                  <a:srgbClr val="C00000"/>
                </a:solidFill>
              </a:rPr>
              <a:t>ekonomika 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Na základné ekonomické otázky dáva odpoveď štát.</a:t>
            </a:r>
          </a:p>
          <a:p>
            <a:pPr>
              <a:buFont typeface="Courier New" pitchFamily="49" charset="0"/>
              <a:buChar char="o"/>
            </a:pP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Štát prikazuje podnikom, čo a ako budú vyrábať – </a:t>
            </a:r>
            <a:r>
              <a:rPr lang="sk-SK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centrálny plán </a:t>
            </a: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(tzv. päťročnice).</a:t>
            </a:r>
          </a:p>
          <a:p>
            <a:pPr>
              <a:buFont typeface="Courier New" pitchFamily="49" charset="0"/>
              <a:buChar char="o"/>
            </a:pP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Štát </a:t>
            </a:r>
            <a:r>
              <a:rPr lang="sk-SK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centrálne určuje mzdy aj ceny </a:t>
            </a: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všetkých tovarov.</a:t>
            </a:r>
          </a:p>
          <a:p>
            <a:pPr>
              <a:buFont typeface="Courier New" pitchFamily="49" charset="0"/>
              <a:buChar char="o"/>
            </a:pPr>
            <a:r>
              <a:rPr lang="sk-SK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Nedostatky</a:t>
            </a:r>
            <a:r>
              <a:rPr lang="sk-SK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 nejaký tovar chýbal alebo bol nedostatkový, ľudia sa nemohli slobodne rozhodovať...</a:t>
            </a:r>
            <a:endParaRPr lang="sk-SK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ok 5" descr="http://1.bp.blogspot.com/-feGZH1xTGYo/Tc_iMv8zmfI/AAAAAAAAAA8/X_Uo7axrMfQ/s1600/0511-0809-0702-2841_Dad_Grocery_Shopping_Clip_Art_clipart_imag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4714884"/>
            <a:ext cx="9398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>
                <a:solidFill>
                  <a:srgbClr val="C00000"/>
                </a:solidFill>
              </a:rPr>
              <a:t>Zmiešaná </a:t>
            </a:r>
            <a:r>
              <a:rPr lang="sk-SK" b="1" dirty="0">
                <a:solidFill>
                  <a:srgbClr val="C00000"/>
                </a:solidFill>
              </a:rPr>
              <a:t>ekonomika </a:t>
            </a:r>
            <a:r>
              <a:rPr lang="sk-SK" dirty="0">
                <a:solidFill>
                  <a:srgbClr val="C00000"/>
                </a:solidFill>
              </a:rPr>
              <a:t/>
            </a:r>
            <a:br>
              <a:rPr lang="sk-SK" dirty="0">
                <a:solidFill>
                  <a:srgbClr val="C00000"/>
                </a:solidFill>
              </a:rPr>
            </a:b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Využíva </a:t>
            </a:r>
            <a:r>
              <a:rPr lang="sk-SK" u="sng" dirty="0" smtClean="0">
                <a:latin typeface="Times New Roman" pitchFamily="18" charset="0"/>
                <a:cs typeface="Times New Roman" pitchFamily="18" charset="0"/>
              </a:rPr>
              <a:t>znaky </a:t>
            </a:r>
            <a:r>
              <a:rPr lang="sk-SK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trhovej ekonomiky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  ale aj </a:t>
            </a:r>
            <a:r>
              <a:rPr lang="sk-SK" u="sng" dirty="0" smtClean="0">
                <a:latin typeface="Times New Roman" pitchFamily="18" charset="0"/>
                <a:cs typeface="Times New Roman" pitchFamily="18" charset="0"/>
              </a:rPr>
              <a:t>obmedzené </a:t>
            </a:r>
            <a:r>
              <a:rPr lang="sk-SK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zásahy štátu </a:t>
            </a:r>
            <a:r>
              <a:rPr lang="sk-SK" u="sng" dirty="0" smtClean="0">
                <a:latin typeface="Times New Roman" pitchFamily="18" charset="0"/>
                <a:cs typeface="Times New Roman" pitchFamily="18" charset="0"/>
              </a:rPr>
              <a:t>do ekonomiky.</a:t>
            </a:r>
          </a:p>
          <a:p>
            <a:pPr>
              <a:buFont typeface="Courier New" pitchFamily="49" charset="0"/>
              <a:buChar char="o"/>
            </a:pPr>
            <a:r>
              <a:rPr lang="sk-SK" u="sng" dirty="0" smtClean="0">
                <a:latin typeface="Times New Roman" pitchFamily="18" charset="0"/>
                <a:cs typeface="Times New Roman" pitchFamily="18" charset="0"/>
              </a:rPr>
              <a:t>Štát prijíma právne predpisy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, stará sa o školstvo, zdravotníctvo, armádu, o obyvateľov v núdzi, starých ľudí, venuje pozornosť ochrane životného prostredia...</a:t>
            </a:r>
          </a:p>
          <a:p>
            <a:pPr>
              <a:buFont typeface="Courier New" pitchFamily="49" charset="0"/>
              <a:buChar char="o"/>
            </a:pPr>
            <a:r>
              <a:rPr lang="sk-SK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Ekonomika SR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sa po roku 1989 postupne zmenila z príkazovej na </a:t>
            </a:r>
            <a:r>
              <a:rPr lang="sk-SK" u="sng" dirty="0" smtClean="0">
                <a:latin typeface="Times New Roman" pitchFamily="18" charset="0"/>
                <a:cs typeface="Times New Roman" pitchFamily="18" charset="0"/>
              </a:rPr>
              <a:t>zmiešanú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/>
          <p:nvPr/>
        </p:nvPicPr>
        <p:blipFill>
          <a:blip r:embed="rId2">
            <a:lum bright="-10000" contrast="10000"/>
          </a:blip>
          <a:srcRect l="12086" t="51553" r="17384" b="19048"/>
          <a:stretch>
            <a:fillRect/>
          </a:stretch>
        </p:blipFill>
        <p:spPr bwMode="auto">
          <a:xfrm>
            <a:off x="785786" y="857232"/>
            <a:ext cx="7215238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185</Words>
  <Application>Microsoft Office PowerPoint</Application>
  <PresentationFormat>Prezentácia na obrazovke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Typy ekonomík</vt:lpstr>
      <vt:lpstr>Typy ekonomík (Učebnica s. 15)</vt:lpstr>
      <vt:lpstr> Ako rieši trhová ekonomika  tri základné ekonomické otázky: </vt:lpstr>
      <vt:lpstr> Príkazová ekonomika  </vt:lpstr>
      <vt:lpstr> Zmiešaná ekonomika  </vt:lpstr>
      <vt:lpstr>Prezentácia programu PowerPoint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User</dc:creator>
  <cp:lastModifiedBy>owner</cp:lastModifiedBy>
  <cp:revision>35</cp:revision>
  <dcterms:created xsi:type="dcterms:W3CDTF">2014-10-16T15:10:20Z</dcterms:created>
  <dcterms:modified xsi:type="dcterms:W3CDTF">2015-11-05T09:43:14Z</dcterms:modified>
</cp:coreProperties>
</file>