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.jpg" ContentType="image/jpeg"/>
  <Override PartName="/ppt/media/image7.jpg" ContentType="image/jpeg"/>
  <Override PartName="/ppt/media/image8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9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5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5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5" r:id="rId3"/>
    <p:sldId id="279" r:id="rId4"/>
    <p:sldId id="257" r:id="rId5"/>
    <p:sldId id="268" r:id="rId6"/>
    <p:sldId id="269" r:id="rId7"/>
    <p:sldId id="270" r:id="rId8"/>
    <p:sldId id="282" r:id="rId9"/>
    <p:sldId id="281" r:id="rId10"/>
    <p:sldId id="272" r:id="rId11"/>
    <p:sldId id="271" r:id="rId12"/>
    <p:sldId id="275" r:id="rId13"/>
    <p:sldId id="278" r:id="rId14"/>
    <p:sldId id="277" r:id="rId15"/>
    <p:sldId id="283" r:id="rId16"/>
    <p:sldId id="273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4" r:id="rId26"/>
    <p:sldId id="297" r:id="rId27"/>
    <p:sldId id="293" r:id="rId28"/>
    <p:sldId id="298" r:id="rId29"/>
    <p:sldId id="295" r:id="rId30"/>
    <p:sldId id="299" r:id="rId31"/>
    <p:sldId id="296" r:id="rId32"/>
    <p:sldId id="280" r:id="rId33"/>
    <p:sldId id="276" r:id="rId34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49" userDrawn="1">
          <p15:clr>
            <a:srgbClr val="A4A3A4"/>
          </p15:clr>
        </p15:guide>
        <p15:guide id="2" pos="2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5B1"/>
    <a:srgbClr val="001D77"/>
    <a:srgbClr val="01557A"/>
    <a:srgbClr val="00618E"/>
    <a:srgbClr val="1C73A0"/>
    <a:srgbClr val="001E77"/>
    <a:srgbClr val="4F81BD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00"/>
    <p:restoredTop sz="94708"/>
  </p:normalViewPr>
  <p:slideViewPr>
    <p:cSldViewPr>
      <p:cViewPr>
        <p:scale>
          <a:sx n="76" d="100"/>
          <a:sy n="76" d="100"/>
        </p:scale>
        <p:origin x="-660" y="210"/>
      </p:cViewPr>
      <p:guideLst>
        <p:guide orient="horz" pos="3049"/>
        <p:guide pos="22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84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84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7A19B-8A93-4417-B46A-282348565AE0}" type="datetimeFigureOut">
              <a:rPr lang="pl-PL" smtClean="0"/>
              <a:t>09.06.2021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220"/>
            <a:ext cx="2946058" cy="498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530" y="9428220"/>
            <a:ext cx="2946058" cy="498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0B568-B806-43FD-A8B2-50D225E19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314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09" cy="498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392" y="0"/>
            <a:ext cx="2945409" cy="498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DAA28-7B45-D249-A33D-4D6E8A444B7E}" type="datetimeFigureOut">
              <a:rPr lang="x-none" smtClean="0"/>
              <a:t>09.06.2021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142" y="4778413"/>
            <a:ext cx="5437391" cy="390739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875"/>
            <a:ext cx="2945409" cy="4987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392" y="9427875"/>
            <a:ext cx="2945409" cy="4987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8624D-A7C6-1E47-B1B5-FE0C3DD940D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451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0001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2824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1732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6812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9152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63416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3437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178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116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630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325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7013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2551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9851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9504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24D-A7C6-1E47-B1B5-FE0C3DD940D9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0162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25048" y="2580414"/>
            <a:ext cx="93486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810" y="3840484"/>
            <a:ext cx="85391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75F22-AF03-42D6-AB46-CAF52FF1B6EF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441EB-87C6-435D-AB52-E4F6759329FE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37" y="1577344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341" y="1577344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0BF98-D019-46FA-BFD0-A44E16D1C99B}" type="datetime1">
              <a:rPr lang="en-US" smtClean="0"/>
              <a:t>6/9/2021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F8CFC-4C48-4AD8-867C-6CC800F5775F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E1778-C6B1-4F58-9326-818717C05D92}" type="datetime1">
              <a:rPr lang="en-US" smtClean="0"/>
              <a:t>6/9/2021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"/>
            <a:ext cx="12194688" cy="685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6"/>
          </a:p>
        </p:txBody>
      </p:sp>
      <p:sp>
        <p:nvSpPr>
          <p:cNvPr id="17" name="bk object 17"/>
          <p:cNvSpPr/>
          <p:nvPr/>
        </p:nvSpPr>
        <p:spPr>
          <a:xfrm>
            <a:off x="701682" y="2379719"/>
            <a:ext cx="10328788" cy="12436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940" y="274324"/>
            <a:ext cx="109788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40" y="1577344"/>
            <a:ext cx="109788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567" y="6377944"/>
            <a:ext cx="39035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40" y="6377944"/>
            <a:ext cx="28057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87102-D438-45CC-AE75-F01F3D8F78FB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3084" y="6377944"/>
            <a:ext cx="28057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84025">
        <a:defRPr>
          <a:latin typeface="+mn-lt"/>
          <a:ea typeface="+mn-ea"/>
          <a:cs typeface="+mn-cs"/>
        </a:defRPr>
      </a:lvl2pPr>
      <a:lvl3pPr marL="968052">
        <a:defRPr>
          <a:latin typeface="+mn-lt"/>
          <a:ea typeface="+mn-ea"/>
          <a:cs typeface="+mn-cs"/>
        </a:defRPr>
      </a:lvl3pPr>
      <a:lvl4pPr marL="1452077">
        <a:defRPr>
          <a:latin typeface="+mn-lt"/>
          <a:ea typeface="+mn-ea"/>
          <a:cs typeface="+mn-cs"/>
        </a:defRPr>
      </a:lvl4pPr>
      <a:lvl5pPr marL="1936103">
        <a:defRPr>
          <a:latin typeface="+mn-lt"/>
          <a:ea typeface="+mn-ea"/>
          <a:cs typeface="+mn-cs"/>
        </a:defRPr>
      </a:lvl5pPr>
      <a:lvl6pPr marL="2420128">
        <a:defRPr>
          <a:latin typeface="+mn-lt"/>
          <a:ea typeface="+mn-ea"/>
          <a:cs typeface="+mn-cs"/>
        </a:defRPr>
      </a:lvl6pPr>
      <a:lvl7pPr marL="2904153">
        <a:defRPr>
          <a:latin typeface="+mn-lt"/>
          <a:ea typeface="+mn-ea"/>
          <a:cs typeface="+mn-cs"/>
        </a:defRPr>
      </a:lvl7pPr>
      <a:lvl8pPr marL="3388179">
        <a:defRPr>
          <a:latin typeface="+mn-lt"/>
          <a:ea typeface="+mn-ea"/>
          <a:cs typeface="+mn-cs"/>
        </a:defRPr>
      </a:lvl8pPr>
      <a:lvl9pPr marL="387220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84025">
        <a:defRPr>
          <a:latin typeface="+mn-lt"/>
          <a:ea typeface="+mn-ea"/>
          <a:cs typeface="+mn-cs"/>
        </a:defRPr>
      </a:lvl2pPr>
      <a:lvl3pPr marL="968052">
        <a:defRPr>
          <a:latin typeface="+mn-lt"/>
          <a:ea typeface="+mn-ea"/>
          <a:cs typeface="+mn-cs"/>
        </a:defRPr>
      </a:lvl3pPr>
      <a:lvl4pPr marL="1452077">
        <a:defRPr>
          <a:latin typeface="+mn-lt"/>
          <a:ea typeface="+mn-ea"/>
          <a:cs typeface="+mn-cs"/>
        </a:defRPr>
      </a:lvl4pPr>
      <a:lvl5pPr marL="1936103">
        <a:defRPr>
          <a:latin typeface="+mn-lt"/>
          <a:ea typeface="+mn-ea"/>
          <a:cs typeface="+mn-cs"/>
        </a:defRPr>
      </a:lvl5pPr>
      <a:lvl6pPr marL="2420128">
        <a:defRPr>
          <a:latin typeface="+mn-lt"/>
          <a:ea typeface="+mn-ea"/>
          <a:cs typeface="+mn-cs"/>
        </a:defRPr>
      </a:lvl6pPr>
      <a:lvl7pPr marL="2904153">
        <a:defRPr>
          <a:latin typeface="+mn-lt"/>
          <a:ea typeface="+mn-ea"/>
          <a:cs typeface="+mn-cs"/>
        </a:defRPr>
      </a:lvl7pPr>
      <a:lvl8pPr marL="3388179">
        <a:defRPr>
          <a:latin typeface="+mn-lt"/>
          <a:ea typeface="+mn-ea"/>
          <a:cs typeface="+mn-cs"/>
        </a:defRPr>
      </a:lvl8pPr>
      <a:lvl9pPr marL="387220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pis.gov.pl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06447"/>
            <a:ext cx="9372600" cy="119814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524000" y="781251"/>
            <a:ext cx="8229600" cy="448539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800" b="1" spc="-89" dirty="0" smtClean="0">
                <a:solidFill>
                  <a:schemeClr val="bg1"/>
                </a:solidFill>
                <a:latin typeface="Fira Sans" panose="020B0503050000020004" pitchFamily="34" charset="0"/>
                <a:cs typeface="Arial"/>
              </a:rPr>
              <a:t>Narodowy Spis Powszechny Ludności i Mieszkań 2021</a:t>
            </a:r>
            <a:endParaRPr sz="2800" b="1" dirty="0">
              <a:solidFill>
                <a:schemeClr val="bg1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551421"/>
            <a:ext cx="1586790" cy="6792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9800"/>
            <a:ext cx="4724236" cy="2361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10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="" xmlns:a16="http://schemas.microsoft.com/office/drawing/2014/main" id="{EE9107D4-FEC3-464F-98F2-A9C4DA8A4AF0}"/>
              </a:ext>
            </a:extLst>
          </p:cNvPr>
          <p:cNvSpPr txBox="1"/>
          <p:nvPr/>
        </p:nvSpPr>
        <p:spPr>
          <a:xfrm>
            <a:off x="609600" y="1164424"/>
            <a:ext cx="11353800" cy="3151233"/>
          </a:xfrm>
          <a:prstGeom prst="rect">
            <a:avLst/>
          </a:prstGeom>
        </p:spPr>
        <p:txBody>
          <a:bodyPr vert="horz" wrap="square" lIns="0" tIns="13448" rIns="0" bIns="0" rtlCol="0">
            <a:spAutoFit/>
          </a:bodyPr>
          <a:lstStyle/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4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Podstawowa i obowiązkowa metoda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endParaRPr lang="pl-PL" sz="300" b="1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4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			</a:t>
            </a:r>
            <a:r>
              <a:rPr lang="pl-PL" sz="2400" b="1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samospis internetowy  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400" b="1" spc="-53" dirty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 </a:t>
            </a:r>
            <a:r>
              <a:rPr lang="pl-PL" sz="2400" b="1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      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poprzez formularz spisowy dostępny na stronie GUS </a:t>
            </a:r>
            <a:r>
              <a:rPr lang="pl-PL" sz="2000" b="1" u="sng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  <a:hlinkClick r:id="rId3"/>
              </a:rPr>
              <a:t>spis.gov.pl</a:t>
            </a:r>
            <a:endParaRPr lang="pl-PL" sz="2000" b="1" u="sng" spc="-53" dirty="0" smtClean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000" b="1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	</a:t>
            </a:r>
            <a:r>
              <a:rPr lang="pl-PL" sz="2000" b="1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		</a:t>
            </a:r>
            <a:r>
              <a:rPr lang="pl-PL" sz="2400" b="1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od 1 kwietnia 2021 r.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endParaRPr lang="pl-PL" sz="1100" b="1" spc="-53" dirty="0" smtClean="0">
              <a:solidFill>
                <a:srgbClr val="1F497D"/>
              </a:solidFill>
              <a:latin typeface="Fira Sans" panose="020B0503050000020004" pitchFamily="34" charset="0"/>
              <a:cs typeface="Arial"/>
            </a:endParaRP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pc="-53" dirty="0">
                <a:latin typeface="Fira Sans" panose="020B0503050000020004" pitchFamily="34" charset="0"/>
                <a:cs typeface="Arial"/>
              </a:rPr>
              <a:t>Przed dokonaniem  </a:t>
            </a:r>
            <a:r>
              <a:rPr lang="pl-PL" spc="-53" dirty="0" err="1">
                <a:latin typeface="Fira Sans" panose="020B0503050000020004" pitchFamily="34" charset="0"/>
                <a:cs typeface="Arial"/>
              </a:rPr>
              <a:t>samospisu</a:t>
            </a:r>
            <a:r>
              <a:rPr lang="pl-PL" spc="-53" dirty="0">
                <a:latin typeface="Fira Sans" panose="020B0503050000020004" pitchFamily="34" charset="0"/>
                <a:cs typeface="Arial"/>
              </a:rPr>
              <a:t> będzie można obejrzeć film instruktarzowy, w którym będą zaprezentowane metody logowania do formularza spisowego, omówiony formularz oraz instrukcja wyjaśniająca jak przejść przez formularz spisowy. </a:t>
            </a:r>
            <a:r>
              <a:rPr lang="pl-PL" spc="-53" dirty="0" smtClean="0">
                <a:latin typeface="Fira Sans" panose="020B0503050000020004" pitchFamily="34" charset="0"/>
                <a:cs typeface="Arial"/>
              </a:rPr>
              <a:t>Film będzie </a:t>
            </a:r>
            <a:r>
              <a:rPr lang="pl-PL" spc="-53" dirty="0">
                <a:latin typeface="Fira Sans" panose="020B0503050000020004" pitchFamily="34" charset="0"/>
                <a:cs typeface="Arial"/>
              </a:rPr>
              <a:t>opatrzony audio deskrypcją, napisami oraz tłumaczeniem na język migowy.</a:t>
            </a:r>
            <a:endParaRPr lang="pl-PL" spc="-53" dirty="0" smtClean="0">
              <a:latin typeface="Fira Sans" panose="020B0503050000020004" pitchFamily="34" charset="0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822960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Metody zbierania danych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43754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37578" y="4267099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1F497D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M</a:t>
            </a:r>
            <a:r>
              <a:rPr lang="pl-PL" sz="2400" b="1" dirty="0" smtClean="0">
                <a:solidFill>
                  <a:srgbClr val="1F497D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etody uwierzytelniania:</a:t>
            </a:r>
          </a:p>
          <a:p>
            <a:endParaRPr lang="pl-PL" sz="2000" b="1" dirty="0" smtClean="0">
              <a:solidFill>
                <a:srgbClr val="1F497D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Węzeł Krajowy (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w szczególności poprzez Profil Zaufany oraz systemy informatyczne 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banków),</a:t>
            </a:r>
          </a:p>
          <a:p>
            <a:endParaRPr lang="pl-PL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P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odanie 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nr PESEL oraz nazwiska rodowego matki – metoda ta jest przeznaczona dla osób, które nie mają możliwości zalogowania się węzłem krajowym.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1" y="1080881"/>
            <a:ext cx="3135919" cy="20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11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="" xmlns:a16="http://schemas.microsoft.com/office/drawing/2014/main" id="{EE9107D4-FEC3-464F-98F2-A9C4DA8A4AF0}"/>
              </a:ext>
            </a:extLst>
          </p:cNvPr>
          <p:cNvSpPr txBox="1"/>
          <p:nvPr/>
        </p:nvSpPr>
        <p:spPr>
          <a:xfrm>
            <a:off x="609600" y="1164424"/>
            <a:ext cx="11277600" cy="2984136"/>
          </a:xfrm>
          <a:prstGeom prst="rect">
            <a:avLst/>
          </a:prstGeom>
        </p:spPr>
        <p:txBody>
          <a:bodyPr vert="horz" wrap="square" lIns="0" tIns="13448" rIns="0" bIns="0" rtlCol="0">
            <a:spAutoFit/>
          </a:bodyPr>
          <a:lstStyle/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Metody uzupełniające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Z osobami, które nie spiszą się samodzielnie skontaktuje się rachmistrz aby zrealizować spis w formie: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endParaRPr lang="pl-PL" sz="2000" b="1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			</a:t>
            </a:r>
            <a:r>
              <a:rPr lang="pl-PL" sz="2000" b="1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wywiadu </a:t>
            </a:r>
            <a:r>
              <a:rPr lang="pl-PL" sz="2000" b="1" spc="-53" dirty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telefonicznego, </a:t>
            </a:r>
            <a:r>
              <a:rPr lang="pl-PL" sz="2000" spc="-53" dirty="0">
                <a:latin typeface="Fira Sans" panose="020B0503050000020004" pitchFamily="34" charset="0"/>
                <a:cs typeface="Arial"/>
              </a:rPr>
              <a:t>realizowany w terminie od 16 kwietnia </a:t>
            </a:r>
            <a:endParaRPr lang="pl-PL" sz="2000" spc="-53" dirty="0" smtClean="0">
              <a:latin typeface="Fira Sans" panose="020B0503050000020004" pitchFamily="34" charset="0"/>
              <a:cs typeface="Arial"/>
            </a:endParaRP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000" b="1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	</a:t>
            </a:r>
            <a:r>
              <a:rPr lang="pl-PL" sz="2000" b="1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		wywiadu bezpośredniego, </a:t>
            </a:r>
            <a:r>
              <a:rPr lang="pl-PL" sz="2000" spc="-53" dirty="0" smtClean="0">
                <a:latin typeface="Fira Sans" panose="020B0503050000020004" pitchFamily="34" charset="0"/>
                <a:cs typeface="Arial"/>
              </a:rPr>
              <a:t>w zależności od sytuacji epidemicznej.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endParaRPr lang="pl-PL" sz="2000" b="1" spc="-53" dirty="0" smtClean="0">
              <a:solidFill>
                <a:srgbClr val="1F497D"/>
              </a:solidFill>
              <a:latin typeface="Fira Sans" panose="020B0503050000020004" pitchFamily="34" charset="0"/>
              <a:cs typeface="Arial"/>
            </a:endParaRP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000" b="1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 </a:t>
            </a:r>
            <a:r>
              <a:rPr lang="pl-PL" sz="2000" spc="-53" dirty="0" smtClean="0">
                <a:latin typeface="Fira Sans" panose="020B0503050000020004" pitchFamily="34" charset="0"/>
                <a:cs typeface="Arial"/>
              </a:rPr>
              <a:t>Rachmistrz zadzwoni z </a:t>
            </a:r>
            <a:r>
              <a:rPr lang="pl-PL" sz="2000" spc="-53" dirty="0">
                <a:latin typeface="Fira Sans" panose="020B0503050000020004" pitchFamily="34" charset="0"/>
                <a:cs typeface="Arial"/>
              </a:rPr>
              <a:t>telefonu </a:t>
            </a:r>
            <a:r>
              <a:rPr lang="pl-PL" sz="2000" b="1" spc="-53" dirty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22 828 88 </a:t>
            </a:r>
            <a:r>
              <a:rPr lang="pl-PL" sz="2000" b="1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88 </a:t>
            </a:r>
            <a:r>
              <a:rPr lang="pl-PL" sz="2000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lub</a:t>
            </a:r>
            <a:r>
              <a:rPr lang="pl-PL" sz="2000" b="1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 22 279 99 99.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endParaRPr lang="pl-PL" sz="2000" b="1" spc="-53" dirty="0" smtClean="0">
              <a:solidFill>
                <a:srgbClr val="1F497D"/>
              </a:solidFill>
              <a:latin typeface="Fira Sans" panose="020B0503050000020004" pitchFamily="34" charset="0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822960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Metody zbierania danych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43754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762000" y="3895852"/>
            <a:ext cx="1112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Każda z osób podlegających spisowi będzie również mogła 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od 1 kwietnia skorzystać 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ze spisu „na żądanie” - wystarczy zadzwonić na </a:t>
            </a:r>
            <a:r>
              <a:rPr lang="pl-PL" dirty="0">
                <a:solidFill>
                  <a:srgbClr val="1F497D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Infolinię  spisową 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pod numer telefonu </a:t>
            </a:r>
            <a:r>
              <a:rPr lang="pl-PL" b="1" dirty="0">
                <a:solidFill>
                  <a:srgbClr val="1F497D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22 279 99 99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.</a:t>
            </a:r>
          </a:p>
        </p:txBody>
      </p:sp>
      <p:sp>
        <p:nvSpPr>
          <p:cNvPr id="3" name="Prostokąt 2"/>
          <p:cNvSpPr/>
          <p:nvPr/>
        </p:nvSpPr>
        <p:spPr>
          <a:xfrm>
            <a:off x="742709" y="4587748"/>
            <a:ext cx="1112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Jeżeli ktoś nie ma komputera, dostępu do Internetu lub potrzebuje pomocy by się spisać, będzie mógł skorzystać  bezpłatnie  z udostępnionego na terenie gminy lub w Urzędzie Statystycznym w 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Lublinie</a:t>
            </a:r>
            <a:b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i 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jego Oddziałach pomieszczenia ze stanowiskiem komputerowym umożliwiającym przeprowadzenie </a:t>
            </a:r>
            <a:r>
              <a:rPr lang="pl-PL" dirty="0" err="1">
                <a:latin typeface="Fira Sans" panose="020B0503050000020004" pitchFamily="34" charset="0"/>
                <a:ea typeface="Fira Sans" panose="020B0503050000020004" pitchFamily="34" charset="0"/>
              </a:rPr>
              <a:t>samospisu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.  </a:t>
            </a:r>
            <a:r>
              <a:rPr lang="pl-PL" b="1" dirty="0">
                <a:latin typeface="Fira Sans" panose="020B0503050000020004" pitchFamily="34" charset="0"/>
                <a:ea typeface="Fira Sans" panose="020B0503050000020004" pitchFamily="34" charset="0"/>
              </a:rPr>
              <a:t>Taka forma spisu będzie możliwa tylko w przypadku gdy sytuacja epidemiczna na to pozwoli.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99" y="1901877"/>
            <a:ext cx="1459436" cy="14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12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822960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Terenowi rachmistrze  spisowi w woj. lubelskim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43754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867400" y="1627726"/>
            <a:ext cx="6172200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pl-PL" sz="2800" dirty="0">
                <a:solidFill>
                  <a:srgbClr val="1C73A0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Rozpoczynając wywiad rachmistrz </a:t>
            </a:r>
            <a:r>
              <a:rPr lang="pl-PL" sz="2800" dirty="0" smtClean="0">
                <a:solidFill>
                  <a:srgbClr val="1C73A0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podaje:</a:t>
            </a:r>
          </a:p>
          <a:p>
            <a:pPr marL="457200" indent="-457200">
              <a:lnSpc>
                <a:spcPts val="2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 </a:t>
            </a:r>
            <a:r>
              <a:rPr lang="pl-PL" sz="2800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identyfikacyjne </a:t>
            </a:r>
            <a:r>
              <a:rPr lang="pl-PL" sz="2800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(imię </a:t>
            </a:r>
            <a:r>
              <a:rPr lang="pl-PL" sz="2400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nazwisko, urząd </a:t>
            </a:r>
            <a:r>
              <a:rPr lang="pl-PL" sz="2400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statystyczny</a:t>
            </a:r>
            <a:r>
              <a:rPr lang="pl-PL" sz="2400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pl-PL" sz="2400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który </a:t>
            </a:r>
            <a:r>
              <a:rPr lang="pl-PL" sz="2400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reprezentuje). </a:t>
            </a:r>
            <a:endParaRPr lang="pl-PL" sz="2400" dirty="0" smtClean="0"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pl-PL" sz="2800" dirty="0" smtClean="0">
                <a:solidFill>
                  <a:srgbClr val="1C73A0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Tożsamość </a:t>
            </a:r>
            <a:r>
              <a:rPr lang="pl-PL" sz="2800" dirty="0">
                <a:solidFill>
                  <a:srgbClr val="1C73A0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rachmistrza </a:t>
            </a:r>
            <a:r>
              <a:rPr lang="pl-PL" sz="2800" dirty="0" smtClean="0">
                <a:solidFill>
                  <a:srgbClr val="1C73A0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można zweryfikować:</a:t>
            </a:r>
          </a:p>
          <a:p>
            <a:pPr marL="457200" indent="-457200">
              <a:lnSpc>
                <a:spcPts val="2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dzwoniąc </a:t>
            </a:r>
            <a:r>
              <a:rPr lang="pl-PL" sz="2800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Infolinię spisową pod numer telefonu </a:t>
            </a:r>
            <a:r>
              <a:rPr lang="pl-PL" sz="2800" b="1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22 279 99 </a:t>
            </a:r>
            <a:r>
              <a:rPr lang="pl-PL" sz="2800" b="1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99,</a:t>
            </a:r>
          </a:p>
          <a:p>
            <a:pPr marL="457200" indent="-457200">
              <a:lnSpc>
                <a:spcPts val="2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aplikacji </a:t>
            </a:r>
            <a:r>
              <a:rPr lang="pl-PL" sz="2800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„Sprawdź rachmistrza” na stronie </a:t>
            </a:r>
            <a:r>
              <a:rPr lang="pl-PL" sz="2800" b="1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spis.gov.pl</a:t>
            </a:r>
            <a:r>
              <a:rPr lang="pl-PL" sz="2800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3200400" cy="414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0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13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="" xmlns:a16="http://schemas.microsoft.com/office/drawing/2014/main" id="{EE9107D4-FEC3-464F-98F2-A9C4DA8A4AF0}"/>
              </a:ext>
            </a:extLst>
          </p:cNvPr>
          <p:cNvSpPr txBox="1"/>
          <p:nvPr/>
        </p:nvSpPr>
        <p:spPr>
          <a:xfrm>
            <a:off x="609600" y="1295400"/>
            <a:ext cx="11277600" cy="4784629"/>
          </a:xfrm>
          <a:prstGeom prst="rect">
            <a:avLst/>
          </a:prstGeom>
        </p:spPr>
        <p:txBody>
          <a:bodyPr vert="horz" wrap="square" lIns="0" tIns="13448" rIns="0" bIns="0" rtlCol="0">
            <a:spAutoFit/>
          </a:bodyPr>
          <a:lstStyle/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Dane jednostkowe są </a:t>
            </a: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anonimizowane. </a:t>
            </a: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Wszystkie osoby zaangażowane w prace spisowe są zobowiązane do przestrzegania tajemnicy statystycznej, za złamanie której grozi wysoka kara.</a:t>
            </a: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Administratorem 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danych osobowych jest </a:t>
            </a: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Prezes GUS.</a:t>
            </a: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Wszystkie dane osobowe są prawnie chronione i objęte </a:t>
            </a: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tajemnicą statystyczną.</a:t>
            </a: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Zebrane dane służą wyłącznie do opracowań i analiz.</a:t>
            </a: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dirty="0" smtClean="0">
                <a:latin typeface="Fira Sans" panose="020B0503050000020004" pitchFamily="34" charset="0"/>
                <a:ea typeface="Fira Sans" panose="020B0503050000020004" pitchFamily="34" charset="0"/>
              </a:rPr>
              <a:t>Spisy</a:t>
            </a:r>
            <a:r>
              <a:rPr 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, tak jak wszystkie prowadzone przez GUS badania statystyczne, realizowane są z zachowaniem wysokich standardów bezpieczeństwa, w oparciu o nowoczesne techniki teleinformatyczne. Narzędzia oraz procedury w zakresie bezpieczeństwa stosowane przez statystykę publiczną spełniają najwyższe standardy i zapewniają pełną ochronę gromadzonych informacji.</a:t>
            </a:r>
            <a:endParaRPr lang="pl-PL" sz="2000" spc="-53" dirty="0" smtClean="0">
              <a:solidFill>
                <a:srgbClr val="201F1F"/>
              </a:solidFill>
              <a:latin typeface="Fira Sans" panose="020B0503050000020004" pitchFamily="34" charset="0"/>
              <a:ea typeface="Fira Sans" panose="020B0503050000020004" pitchFamily="34" charset="0"/>
              <a:cs typeface="Arial"/>
            </a:endParaRP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endParaRPr lang="pl-PL" sz="2000" spc="-53" dirty="0" smtClean="0">
              <a:solidFill>
                <a:srgbClr val="201F1F"/>
              </a:solidFill>
              <a:latin typeface="Fira Sans" panose="020B0503050000020004" pitchFamily="34" charset="0"/>
              <a:ea typeface="Fira Sans" panose="020B0503050000020004" pitchFamily="34" charset="0"/>
              <a:cs typeface="Arial"/>
            </a:endParaRP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endParaRPr lang="pl-PL" sz="2000" b="1" spc="-53" dirty="0" smtClean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822960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Bezpieczeństwo danych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43754"/>
            <a:ext cx="1586790" cy="6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3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14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="" xmlns:a16="http://schemas.microsoft.com/office/drawing/2014/main" id="{EE9107D4-FEC3-464F-98F2-A9C4DA8A4AF0}"/>
              </a:ext>
            </a:extLst>
          </p:cNvPr>
          <p:cNvSpPr txBox="1"/>
          <p:nvPr/>
        </p:nvSpPr>
        <p:spPr>
          <a:xfrm>
            <a:off x="609600" y="1164424"/>
            <a:ext cx="11277600" cy="4475827"/>
          </a:xfrm>
          <a:prstGeom prst="rect">
            <a:avLst/>
          </a:prstGeom>
        </p:spPr>
        <p:txBody>
          <a:bodyPr vert="horz" wrap="square" lIns="0" tIns="13448" rIns="0" bIns="0" rtlCol="0">
            <a:spAutoFit/>
          </a:bodyPr>
          <a:lstStyle/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b="1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C</a:t>
            </a: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el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      Promocja </a:t>
            </a:r>
            <a:r>
              <a:rPr lang="pl-PL" sz="2000" spc="-53" dirty="0" err="1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samospisu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 jako najbardziej pożądanego kanału uzyskiwania danych.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endParaRPr lang="pl-PL" sz="2000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355673" marR="5379" indent="-342900">
              <a:lnSpc>
                <a:spcPct val="117400"/>
              </a:lnSpc>
              <a:spcBef>
                <a:spcPts val="106"/>
              </a:spcBef>
              <a:buFont typeface="Arial" panose="020B0604020202020204" pitchFamily="34" charset="0"/>
              <a:buChar char="•"/>
              <a:tabLst>
                <a:tab pos="393942" algn="l"/>
                <a:tab pos="394615" algn="l"/>
              </a:tabLst>
            </a:pP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Kto może wziąć udział?</a:t>
            </a:r>
          </a:p>
          <a:p>
            <a:pPr marL="355673" marR="5379" indent="-342900">
              <a:lnSpc>
                <a:spcPct val="117400"/>
              </a:lnSpc>
              <a:spcBef>
                <a:spcPts val="106"/>
              </a:spcBef>
              <a:buFont typeface="Arial" panose="020B0604020202020204" pitchFamily="34" charset="0"/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Osoba pełnoletnia, która samodzielnie spisze się przez Internet za pośrednictwem aplikacji spisowej</a:t>
            </a:r>
          </a:p>
          <a:p>
            <a:pPr marL="355673" marR="5379" indent="-342900">
              <a:lnSpc>
                <a:spcPct val="117400"/>
              </a:lnSpc>
              <a:spcBef>
                <a:spcPts val="106"/>
              </a:spcBef>
              <a:buFont typeface="Arial" panose="020B0604020202020204" pitchFamily="34" charset="0"/>
              <a:buChar char="•"/>
              <a:tabLst>
                <a:tab pos="393942" algn="l"/>
                <a:tab pos="394615" algn="l"/>
              </a:tabLst>
            </a:pPr>
            <a:endParaRPr lang="pl-PL" sz="2000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355673" marR="5379" indent="-342900">
              <a:lnSpc>
                <a:spcPct val="117400"/>
              </a:lnSpc>
              <a:spcBef>
                <a:spcPts val="106"/>
              </a:spcBef>
              <a:buFont typeface="Arial" panose="020B0604020202020204" pitchFamily="34" charset="0"/>
              <a:buChar char="•"/>
              <a:tabLst>
                <a:tab pos="393942" algn="l"/>
                <a:tab pos="394615" algn="l"/>
              </a:tabLst>
            </a:pP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Nagrody:</a:t>
            </a:r>
          </a:p>
          <a:p>
            <a:pPr marL="355673" marR="5379" indent="-342900">
              <a:lnSpc>
                <a:spcPct val="117400"/>
              </a:lnSpc>
              <a:spcBef>
                <a:spcPts val="106"/>
              </a:spcBef>
              <a:buFont typeface="Arial" panose="020B0604020202020204" pitchFamily="34" charset="0"/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Atrakcyjne rzeczowe – karty przedpłacone o wartości 1000 i 500 zł</a:t>
            </a:r>
          </a:p>
          <a:p>
            <a:pPr marL="355673" marR="5379" indent="-342900">
              <a:lnSpc>
                <a:spcPct val="117400"/>
              </a:lnSpc>
              <a:spcBef>
                <a:spcPts val="106"/>
              </a:spcBef>
              <a:buFont typeface="Arial" panose="020B0604020202020204" pitchFamily="34" charset="0"/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Nagroda główna – </a:t>
            </a: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samochód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 – po jednym w każdym województwie,</a:t>
            </a:r>
          </a:p>
          <a:p>
            <a:pPr marL="355673" marR="5379" indent="-342900">
              <a:lnSpc>
                <a:spcPct val="117400"/>
              </a:lnSpc>
              <a:spcBef>
                <a:spcPts val="106"/>
              </a:spcBef>
              <a:buFont typeface="Arial" panose="020B0604020202020204" pitchFamily="34" charset="0"/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Nagrody będą rozlosowane w 7 losowaniach.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endParaRPr lang="pl-PL" sz="2000" b="1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000" b="1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		</a:t>
            </a:r>
            <a:endParaRPr lang="pl-PL" sz="2000" b="1" spc="-53" dirty="0" smtClean="0">
              <a:solidFill>
                <a:srgbClr val="1F497D"/>
              </a:solidFill>
              <a:latin typeface="Fira Sans" panose="020B0503050000020004" pitchFamily="34" charset="0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822960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Loteria promocyjna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43754"/>
            <a:ext cx="1586790" cy="67926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619564"/>
            <a:ext cx="4810637" cy="212417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11" y="3228590"/>
            <a:ext cx="2148848" cy="134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15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822960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Loteria promocyjna -  kalendarium losowań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43754"/>
            <a:ext cx="1586790" cy="6792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16250" t="30121" r="13125" b="22891"/>
          <a:stretch/>
        </p:blipFill>
        <p:spPr>
          <a:xfrm>
            <a:off x="926761" y="1524000"/>
            <a:ext cx="10156092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25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16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28600"/>
            <a:ext cx="975359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5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17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Programy telewizyjne promujące NSP 2021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21511" y="607503"/>
            <a:ext cx="1116839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15000"/>
              </a:lnSpc>
              <a:tabLst>
                <a:tab pos="3787775" algn="l"/>
              </a:tabLst>
            </a:pPr>
            <a:r>
              <a:rPr lang="pl-PL" sz="2000" b="1" dirty="0" smtClean="0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Policzmy się dla Polski </a:t>
            </a:r>
            <a:r>
              <a:rPr lang="pl-PL" sz="2000" dirty="0" smtClean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- program</a:t>
            </a:r>
            <a:r>
              <a:rPr lang="pl-PL" sz="2000" dirty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, w którym autorki </a:t>
            </a:r>
            <a:r>
              <a:rPr lang="pl-PL" sz="2000" dirty="0" smtClean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informujemy </a:t>
            </a:r>
            <a:r>
              <a:rPr lang="pl-PL" sz="2000" dirty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widzów o największym badaniu statystycznym w kraju: Narodowym Spisie Powszechnym Ludności i Mieszkań, które rozpoczął się 1 kwietnia i potrwa do 30 września</a:t>
            </a:r>
            <a:r>
              <a:rPr lang="pl-PL" sz="2000" dirty="0" smtClean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. Poznajemy </a:t>
            </a:r>
            <a:r>
              <a:rPr lang="pl-PL" sz="2000" dirty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wyjątkowych ludzi z pasją: tych znanych ze szklanego ekranu, jak i nieodkrytych przez szersze grono odbiorców. Wszyscy muszą policzyć się dla Polski</a:t>
            </a:r>
            <a:r>
              <a:rPr lang="pl-PL" sz="2000" dirty="0" smtClean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. Emisja </a:t>
            </a:r>
            <a:r>
              <a:rPr lang="pl-PL" sz="2000" dirty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w ogólnopolskim paśmie TVP3 od poniedziałku do piątku o godz. 6:30, 11:25 i 21:20, a w paśmie lokalnym w środę i czwartek o 19:05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/>
          <a:srcRect t="7778" r="6250" b="8889"/>
          <a:stretch/>
        </p:blipFill>
        <p:spPr>
          <a:xfrm>
            <a:off x="3756949" y="2866329"/>
            <a:ext cx="6855148" cy="34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8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18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Programy telewizyjne promujące NSP 2021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0727" y="1395965"/>
            <a:ext cx="1116839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15000"/>
              </a:lnSpc>
              <a:tabLst>
                <a:tab pos="3787775" algn="l"/>
              </a:tabLst>
            </a:pPr>
            <a:r>
              <a:rPr lang="pl-PL" sz="2000" b="1" dirty="0" smtClean="0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Nasz portret – spis powszechny 2021 </a:t>
            </a:r>
            <a:r>
              <a:rPr lang="pl-PL" sz="2000" dirty="0" smtClean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- program</a:t>
            </a:r>
            <a:r>
              <a:rPr lang="pl-PL" sz="2000" dirty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, </a:t>
            </a:r>
            <a:r>
              <a:rPr lang="pl-PL" sz="2000" dirty="0" smtClean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Narodowym </a:t>
            </a:r>
            <a:r>
              <a:rPr lang="pl-PL" sz="2000" dirty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Spisie Powszechnym Ludności i </a:t>
            </a:r>
            <a:r>
              <a:rPr lang="pl-PL" sz="2000" dirty="0" smtClean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Mieszkań</a:t>
            </a:r>
            <a:r>
              <a:rPr lang="pl-PL" sz="2000" dirty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emitowany na antenie TVP Lublin</a:t>
            </a:r>
            <a:endParaRPr lang="pl-PL" sz="2000" dirty="0">
              <a:latin typeface="Fira Sans" panose="020B05030500000200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00833"/>
            <a:ext cx="6324600" cy="34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19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Aplikacja spisowa – spis.gov.pl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/>
          <a:srcRect l="10625" t="30000" r="9375" b="30000"/>
          <a:stretch/>
        </p:blipFill>
        <p:spPr>
          <a:xfrm>
            <a:off x="76200" y="914400"/>
            <a:ext cx="9753600" cy="27432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/>
          <a:srcRect l="13125" t="23333" r="16250" b="22222"/>
          <a:stretch/>
        </p:blipFill>
        <p:spPr>
          <a:xfrm>
            <a:off x="4191000" y="3665582"/>
            <a:ext cx="6096000" cy="26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2</a:t>
            </a:r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="" xmlns:a16="http://schemas.microsoft.com/office/drawing/2014/main" id="{EE9107D4-FEC3-464F-98F2-A9C4DA8A4AF0}"/>
              </a:ext>
            </a:extLst>
          </p:cNvPr>
          <p:cNvSpPr txBox="1"/>
          <p:nvPr/>
        </p:nvSpPr>
        <p:spPr>
          <a:xfrm>
            <a:off x="6781800" y="990600"/>
            <a:ext cx="5312406" cy="2212643"/>
          </a:xfrm>
          <a:prstGeom prst="rect">
            <a:avLst/>
          </a:prstGeom>
        </p:spPr>
        <p:txBody>
          <a:bodyPr vert="horz" wrap="square" lIns="0" tIns="13448" rIns="0" bIns="0" rtlCol="0">
            <a:spAutoFit/>
          </a:bodyPr>
          <a:lstStyle/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NSP </a:t>
            </a: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2021 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prowadzony będzie na</a:t>
            </a: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 terytorium Rzeczpospolitej Polskiej w 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terminie: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 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     </a:t>
            </a:r>
            <a:r>
              <a:rPr lang="pl-PL" sz="2000" spc="-53" dirty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od 1 kwietnia </a:t>
            </a:r>
            <a:r>
              <a:rPr lang="pl-PL" sz="2000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do </a:t>
            </a:r>
            <a:r>
              <a:rPr lang="pl-PL" sz="2000" spc="-53" dirty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dnia </a:t>
            </a:r>
            <a:r>
              <a:rPr lang="pl-PL" sz="2000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31</a:t>
            </a:r>
            <a:r>
              <a:rPr lang="pl-PL" sz="2000" spc="-53" dirty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 </a:t>
            </a:r>
            <a:r>
              <a:rPr lang="pl-PL" sz="2000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września 2021</a:t>
            </a:r>
            <a:r>
              <a:rPr lang="pl-PL" sz="2000" spc="-53" dirty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 r., </a:t>
            </a:r>
            <a:r>
              <a:rPr lang="pl-PL" sz="2000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  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według </a:t>
            </a: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stanu na 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dzień:</a:t>
            </a:r>
          </a:p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000" spc="-53" dirty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 </a:t>
            </a:r>
            <a:r>
              <a:rPr lang="pl-PL" sz="2000" spc="-53" dirty="0" smtClean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     </a:t>
            </a:r>
            <a:r>
              <a:rPr lang="pl-PL" sz="2000" spc="-53" dirty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31 marca 2021 r., godz. 24:00. </a:t>
            </a: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endParaRPr lang="pl-PL" sz="2000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879" y="152400"/>
            <a:ext cx="1586790" cy="67926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6477000" cy="6477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34" y="2854699"/>
            <a:ext cx="2370047" cy="37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20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29" y="544150"/>
            <a:ext cx="9515475" cy="534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21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Tożsamość rachmistrza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41535" y="1038222"/>
            <a:ext cx="116826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latin typeface="Fira Sans" panose="020B0503050000020004" pitchFamily="34" charset="0"/>
                <a:ea typeface="Fira Sans" panose="020B0503050000020004" pitchFamily="34" charset="0"/>
              </a:rPr>
              <a:t>Jeśli jeszcze nie spisałeś się przez Internet lub na infolinii spisowej, może do Ciebie zadzwonić rachmistrz spisowy. Chcesz sprawdzić jego tożsamość? Możesz to zrobić poprzez:</a:t>
            </a:r>
          </a:p>
          <a:p>
            <a:endParaRPr lang="pl-PL" sz="1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sz="1400" dirty="0">
                <a:latin typeface="Fira Sans" panose="020B0503050000020004" pitchFamily="34" charset="0"/>
                <a:ea typeface="Fira Sans" panose="020B0503050000020004" pitchFamily="34" charset="0"/>
              </a:rPr>
              <a:t>➡ specjalnie przygotowaną aplikację dostępną na stronie https://spis.gov.pl/</a:t>
            </a:r>
          </a:p>
          <a:p>
            <a:r>
              <a:rPr lang="pl-PL" sz="1400" dirty="0">
                <a:latin typeface="Fira Sans" panose="020B0503050000020004" pitchFamily="34" charset="0"/>
                <a:ea typeface="Fira Sans" panose="020B0503050000020004" pitchFamily="34" charset="0"/>
              </a:rPr>
              <a:t>➡ kontakt z infolinią spisową pod numerem </a:t>
            </a:r>
            <a:r>
              <a:rPr lang="pl-PL" b="1" dirty="0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☎ 22 279 99 99</a:t>
            </a:r>
            <a:r>
              <a:rPr lang="pl-PL" sz="1400" dirty="0">
                <a:latin typeface="Fira Sans" panose="020B0503050000020004" pitchFamily="34" charset="0"/>
                <a:ea typeface="Fira Sans" panose="020B0503050000020004" pitchFamily="34" charset="0"/>
              </a:rPr>
              <a:t>, wybierz 1️⃣ – Narodowy Spis Powszechny Ludności i Mieszkań, </a:t>
            </a:r>
            <a:endParaRPr lang="pl-PL" sz="14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sz="1400" dirty="0" smtClean="0">
                <a:latin typeface="Fira Sans" panose="020B0503050000020004" pitchFamily="34" charset="0"/>
                <a:ea typeface="Fira Sans" panose="020B0503050000020004" pitchFamily="34" charset="0"/>
              </a:rPr>
              <a:t>a </a:t>
            </a:r>
            <a:r>
              <a:rPr lang="pl-PL" sz="1400" dirty="0">
                <a:latin typeface="Fira Sans" panose="020B0503050000020004" pitchFamily="34" charset="0"/>
                <a:ea typeface="Fira Sans" panose="020B0503050000020004" pitchFamily="34" charset="0"/>
              </a:rPr>
              <a:t>następnie 2️⃣ – weryfikacja tożsamości rachmistrza.</a:t>
            </a:r>
          </a:p>
          <a:p>
            <a:endParaRPr lang="pl-PL" sz="1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sz="1400" dirty="0">
                <a:latin typeface="Fira Sans" panose="020B0503050000020004" pitchFamily="34" charset="0"/>
                <a:ea typeface="Fira Sans" panose="020B0503050000020004" pitchFamily="34" charset="0"/>
              </a:rPr>
              <a:t>• Rachmistrzowie będą dzwonić z numeru </a:t>
            </a:r>
            <a:r>
              <a:rPr lang="pl-PL" sz="1600" dirty="0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☎ </a:t>
            </a:r>
            <a:r>
              <a:rPr lang="pl-PL" b="1" dirty="0" smtClean="0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22 </a:t>
            </a:r>
            <a:r>
              <a:rPr lang="pl-PL" b="1" dirty="0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828 88 88</a:t>
            </a:r>
            <a:r>
              <a:rPr lang="pl-PL" sz="1400" dirty="0">
                <a:latin typeface="Fira Sans" panose="020B0503050000020004" pitchFamily="34" charset="0"/>
                <a:ea typeface="Fira Sans" panose="020B0503050000020004" pitchFamily="34" charset="0"/>
              </a:rPr>
              <a:t>.</a:t>
            </a:r>
          </a:p>
          <a:p>
            <a:r>
              <a:rPr lang="pl-PL" sz="1400" dirty="0" smtClean="0">
                <a:latin typeface="Fira Sans" panose="020B0503050000020004" pitchFamily="34" charset="0"/>
                <a:ea typeface="Fira Sans" panose="020B0503050000020004" pitchFamily="34" charset="0"/>
              </a:rPr>
              <a:t>• </a:t>
            </a:r>
            <a:r>
              <a:rPr lang="pl-PL" sz="1400" dirty="0">
                <a:latin typeface="Fira Sans" panose="020B0503050000020004" pitchFamily="34" charset="0"/>
                <a:ea typeface="Fira Sans" panose="020B0503050000020004" pitchFamily="34" charset="0"/>
              </a:rPr>
              <a:t>Rachmistrzowie nie będą odwiedzać respondentów w domach aż do odwołania. 🏠🚫</a:t>
            </a:r>
          </a:p>
          <a:p>
            <a:r>
              <a:rPr lang="pl-PL" sz="1400" dirty="0">
                <a:latin typeface="Fira Sans" panose="020B0503050000020004" pitchFamily="34" charset="0"/>
                <a:ea typeface="Fira Sans" panose="020B0503050000020004" pitchFamily="34" charset="0"/>
              </a:rPr>
              <a:t>• Rachmistrz spisowy ma oficjalny </a:t>
            </a:r>
            <a:r>
              <a:rPr lang="pl-PL" sz="1400" b="1" dirty="0">
                <a:latin typeface="Fira Sans" panose="020B0503050000020004" pitchFamily="34" charset="0"/>
                <a:ea typeface="Fira Sans" panose="020B0503050000020004" pitchFamily="34" charset="0"/>
              </a:rPr>
              <a:t>identyfikator</a:t>
            </a:r>
            <a:r>
              <a:rPr lang="pl-PL" sz="1400" dirty="0">
                <a:latin typeface="Fira Sans" panose="020B0503050000020004" pitchFamily="34" charset="0"/>
                <a:ea typeface="Fira Sans" panose="020B0503050000020004" pitchFamily="34" charset="0"/>
              </a:rPr>
              <a:t> wydany przez Wojewódzkie Biuro Spisowe zawierający imię i nazwisko, numer, godło, informację o przetwarzaniu danych osobowych</a:t>
            </a:r>
            <a:r>
              <a:rPr lang="pl-PL" sz="1400" dirty="0" smtClean="0">
                <a:latin typeface="Fira Sans" panose="020B0503050000020004" pitchFamily="34" charset="0"/>
                <a:ea typeface="Fira Sans" panose="020B0503050000020004" pitchFamily="34" charset="0"/>
              </a:rPr>
              <a:t>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842" y="3806194"/>
            <a:ext cx="3601697" cy="242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725095"/>
            <a:ext cx="4949110" cy="24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6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22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Pomoc seniorom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71550"/>
            <a:ext cx="7315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23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Pomoc seniorom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/>
          <a:srcRect b="45556"/>
          <a:stretch/>
        </p:blipFill>
        <p:spPr>
          <a:xfrm>
            <a:off x="2743200" y="614935"/>
            <a:ext cx="7335497" cy="564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24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Pomoc seniorom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/>
          <a:srcRect t="54444"/>
          <a:stretch/>
        </p:blipFill>
        <p:spPr>
          <a:xfrm>
            <a:off x="2057400" y="1058521"/>
            <a:ext cx="7239000" cy="46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25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Konkursy spisowe dla uczniów szkół podstawowych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0726" y="914400"/>
            <a:ext cx="9472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Konkurs NSP test wiedzy o Narodowym Spisie Powszechnym 2021 dla uczniów szkół </a:t>
            </a:r>
            <a:r>
              <a:rPr lang="pl-PL" dirty="0" smtClean="0"/>
              <a:t>podstawowych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kwiecień – I edycja zakończony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wrzesień 2021  - II edycja 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62200"/>
            <a:ext cx="12192000" cy="32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0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26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Konkursy spisowe dla uczniów szkół podstawowych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0726" y="914400"/>
            <a:ext cx="9472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Konkurs NSP test wiedzy o Narodowym Spisie Powszechnym 2021 dla uczniów szkół </a:t>
            </a:r>
            <a:r>
              <a:rPr lang="pl-PL" dirty="0" smtClean="0"/>
              <a:t>podstawowych</a:t>
            </a:r>
          </a:p>
        </p:txBody>
      </p:sp>
      <p:sp>
        <p:nvSpPr>
          <p:cNvPr id="3" name="Prostokąt 2"/>
          <p:cNvSpPr/>
          <p:nvPr/>
        </p:nvSpPr>
        <p:spPr>
          <a:xfrm>
            <a:off x="248895" y="1905000"/>
            <a:ext cx="11507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Do wygrania atrakcyjne nagrody!!!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1428771"/>
            <a:ext cx="6745224" cy="49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27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Konkursy spisowe dla uczniów szkół podstawowych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0726" y="914400"/>
            <a:ext cx="9472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Konkurs dla uczniów klas 1-3 szkoły podstawowej pt. „Spisowa wyszukiwanka językowa”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371600"/>
            <a:ext cx="8001000" cy="4355617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048000" y="59780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https://lublin.stat.gov.pl/edukacja-statystyczna/konkursy-nsp-2021/wyszukiwanka-jezykowa/</a:t>
            </a:r>
          </a:p>
        </p:txBody>
      </p:sp>
    </p:spTree>
    <p:extLst>
      <p:ext uri="{BB962C8B-B14F-4D97-AF65-F5344CB8AC3E}">
        <p14:creationId xmlns:p14="http://schemas.microsoft.com/office/powerpoint/2010/main" val="33850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28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Konkursy spisowe dla uczniów szkół podstawowych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0726" y="914400"/>
            <a:ext cx="9472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Nagrody: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048000" y="59780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https://lublin.stat.gov.pl/edukacja-statystyczna/konkursy-nsp-2021/wyszukiwanka-jezykowa/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1905000"/>
            <a:ext cx="1798308" cy="312059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1283732"/>
            <a:ext cx="2615239" cy="445093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133600" y="914400"/>
            <a:ext cx="288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175B1"/>
                </a:solidFill>
              </a:rPr>
              <a:t>5 myszek bezprzewodowych</a:t>
            </a:r>
            <a:endParaRPr lang="pl-PL" b="1" dirty="0">
              <a:solidFill>
                <a:srgbClr val="0175B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078040" y="873855"/>
            <a:ext cx="288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175B1"/>
                </a:solidFill>
              </a:rPr>
              <a:t>5 </a:t>
            </a:r>
            <a:r>
              <a:rPr lang="pl-PL" b="1" dirty="0" err="1" smtClean="0">
                <a:solidFill>
                  <a:srgbClr val="0175B1"/>
                </a:solidFill>
              </a:rPr>
              <a:t>powerbanków</a:t>
            </a:r>
            <a:endParaRPr lang="pl-PL" b="1" dirty="0">
              <a:solidFill>
                <a:srgbClr val="0175B1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822" y="522731"/>
            <a:ext cx="952277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1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29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Konkursy spisowe dla uczniów szkół podstawowych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24000"/>
            <a:ext cx="8001000" cy="432662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52040" y="750262"/>
            <a:ext cx="8644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Konkurs dla uczniów klas 4-8 szkoły podstawowej pt. </a:t>
            </a:r>
            <a:r>
              <a:rPr lang="pl-PL" b="1" dirty="0"/>
              <a:t>„Spisowa krzyżówka językowa”</a:t>
            </a:r>
          </a:p>
        </p:txBody>
      </p:sp>
      <p:sp>
        <p:nvSpPr>
          <p:cNvPr id="6" name="Prostokąt 5"/>
          <p:cNvSpPr/>
          <p:nvPr/>
        </p:nvSpPr>
        <p:spPr>
          <a:xfrm>
            <a:off x="3048000" y="61165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https://lublin.stat.gov.pl/edukacja-statystyczna/konkursy-nsp-2021/spisowa-krzyzowka-jezykowa/</a:t>
            </a:r>
          </a:p>
        </p:txBody>
      </p:sp>
    </p:spTree>
    <p:extLst>
      <p:ext uri="{BB962C8B-B14F-4D97-AF65-F5344CB8AC3E}">
        <p14:creationId xmlns:p14="http://schemas.microsoft.com/office/powerpoint/2010/main" val="98626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3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="" xmlns:a16="http://schemas.microsoft.com/office/drawing/2014/main" id="{EE9107D4-FEC3-464F-98F2-A9C4DA8A4AF0}"/>
              </a:ext>
            </a:extLst>
          </p:cNvPr>
          <p:cNvSpPr txBox="1"/>
          <p:nvPr/>
        </p:nvSpPr>
        <p:spPr>
          <a:xfrm>
            <a:off x="679479" y="1123022"/>
            <a:ext cx="11484606" cy="3102438"/>
          </a:xfrm>
          <a:prstGeom prst="rect">
            <a:avLst/>
          </a:prstGeom>
        </p:spPr>
        <p:txBody>
          <a:bodyPr vert="horz" wrap="square" lIns="0" tIns="13448" rIns="0" bIns="0" rtlCol="0">
            <a:spAutoFit/>
          </a:bodyPr>
          <a:lstStyle/>
          <a:p>
            <a:pPr marL="12773" marR="5379">
              <a:lnSpc>
                <a:spcPct val="117400"/>
              </a:lnSpc>
              <a:spcBef>
                <a:spcPts val="106"/>
              </a:spcBef>
              <a:tabLst>
                <a:tab pos="393942" algn="l"/>
                <a:tab pos="394615" algn="l"/>
              </a:tabLst>
            </a:pP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Zebranie informacji 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o:</a:t>
            </a:r>
          </a:p>
          <a:p>
            <a:pPr marL="355673" marR="5379" indent="-342900">
              <a:lnSpc>
                <a:spcPct val="117400"/>
              </a:lnSpc>
              <a:spcBef>
                <a:spcPts val="106"/>
              </a:spcBef>
              <a:buClr>
                <a:srgbClr val="001D77"/>
              </a:buClr>
              <a:buFont typeface="Wingdings" panose="05000000000000000000" pitchFamily="2" charset="2"/>
              <a:buChar char="ü"/>
              <a:tabLst>
                <a:tab pos="393942" algn="l"/>
                <a:tab pos="394615" algn="l"/>
              </a:tabLst>
            </a:pP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liczbie </a:t>
            </a: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ludności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, jej terytorialnym rozmieszczeniu, </a:t>
            </a: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lr>
                <a:srgbClr val="001D77"/>
              </a:buClr>
              <a:buFont typeface="Wingdings" panose="05000000000000000000" pitchFamily="2" charset="2"/>
              <a:buChar char="ü"/>
              <a:tabLst>
                <a:tab pos="393942" algn="l"/>
                <a:tab pos="394615" algn="l"/>
              </a:tabLst>
            </a:pP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strukturze </a:t>
            </a:r>
            <a:r>
              <a:rPr lang="pl-PL" sz="2400" spc="-53" dirty="0" err="1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demograficzno</a:t>
            </a: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–społecznej i zawodowej, </a:t>
            </a:r>
            <a:endParaRPr lang="pl-PL" sz="2400" spc="-53" dirty="0" smtClean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lr>
                <a:srgbClr val="001D77"/>
              </a:buClr>
              <a:buFont typeface="Wingdings" panose="05000000000000000000" pitchFamily="2" charset="2"/>
              <a:buChar char="ü"/>
              <a:tabLst>
                <a:tab pos="393942" algn="l"/>
                <a:tab pos="394615" algn="l"/>
              </a:tabLst>
            </a:pPr>
            <a:r>
              <a:rPr lang="pl-PL" sz="2400" spc="-53" dirty="0" err="1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społeczno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–ekonomicznej </a:t>
            </a: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charakterystyce gospodarstw domowych i 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rodzin,</a:t>
            </a: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lr>
                <a:srgbClr val="001D77"/>
              </a:buClr>
              <a:buFont typeface="Wingdings" panose="05000000000000000000" pitchFamily="2" charset="2"/>
              <a:buChar char="ü"/>
              <a:tabLst>
                <a:tab pos="393942" algn="l"/>
                <a:tab pos="394615" algn="l"/>
              </a:tabLst>
            </a:pP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zasobach </a:t>
            </a: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i warunkach 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mieszkaniowych,</a:t>
            </a:r>
          </a:p>
          <a:p>
            <a:pPr marL="355673" marR="5379" indent="-342900">
              <a:lnSpc>
                <a:spcPct val="117400"/>
              </a:lnSpc>
              <a:spcBef>
                <a:spcPts val="106"/>
              </a:spcBef>
              <a:buClr>
                <a:srgbClr val="001D77"/>
              </a:buClr>
              <a:buFont typeface="Wingdings" panose="05000000000000000000" pitchFamily="2" charset="2"/>
              <a:buChar char="ü"/>
              <a:tabLst>
                <a:tab pos="393942" algn="l"/>
                <a:tab pos="394615" algn="l"/>
              </a:tabLst>
            </a:pP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 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na </a:t>
            </a: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wszystkich szczeblach podziału terytorialnego kraju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:</a:t>
            </a:r>
            <a:b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</a:b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     </a:t>
            </a: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ogólnokrajowym, regionalnym i 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lokalnym. </a:t>
            </a:r>
            <a:endParaRPr lang="pl-PL" sz="2400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4303731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Cel spisu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43754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3279" y="4352953"/>
            <a:ext cx="11436321" cy="1820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220" marR="5379" indent="-367724">
              <a:lnSpc>
                <a:spcPct val="117400"/>
              </a:lnSpc>
              <a:spcBef>
                <a:spcPts val="608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Analiza zmian, jakie zaszły w procesach </a:t>
            </a:r>
            <a:r>
              <a:rPr lang="pl-PL" sz="2400" spc="-53" dirty="0" err="1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demograficzno</a:t>
            </a: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–społecznych i ekonomicznych w zakresie: ludności, stanu mieszkań i budynków 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/>
            </a:r>
            <a:b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</a:b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oraz </a:t>
            </a: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gospodarstw domowych i rodzin w powiązaniu z warunkami mieszkaniowymi na przestrzeni lat 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2011-2021</a:t>
            </a: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711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30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Konkursy spisowe dla uczniów szkół podstawowych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52040" y="750262"/>
            <a:ext cx="8644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Konkurs dla uczniów klas 4-8 szkoły podstawowej pt. </a:t>
            </a:r>
            <a:r>
              <a:rPr lang="pl-PL" b="1" dirty="0"/>
              <a:t>„Spisowa krzyżówka językowa”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30" y="1301592"/>
            <a:ext cx="9522777" cy="49381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542243"/>
            <a:ext cx="3186504" cy="216719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2506554"/>
            <a:ext cx="3370937" cy="2161094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191000" y="176380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175B1"/>
                </a:solidFill>
              </a:rPr>
              <a:t>10 plecaków na laptopa</a:t>
            </a:r>
            <a:endParaRPr lang="pl-PL" b="1" dirty="0">
              <a:solidFill>
                <a:srgbClr val="0175B1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286000" y="5257800"/>
            <a:ext cx="701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175B1"/>
                </a:solidFill>
              </a:rPr>
              <a:t>Zapraszamy serdecznie wszystkich uczniów do udziału w konkursach!</a:t>
            </a:r>
            <a:endParaRPr lang="pl-PL" dirty="0">
              <a:solidFill>
                <a:srgbClr val="0175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31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280727" y="70220"/>
            <a:ext cx="1033137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Konkurs dla młodszego rodzeństwa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79253"/>
            <a:ext cx="1586790" cy="67926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26787"/>
            <a:ext cx="3581400" cy="5425171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343400" y="10103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Konkurs plastyczny dla placówek wychowania przedszkolnego pt</a:t>
            </a:r>
            <a:r>
              <a:rPr lang="pl-PL" b="1" dirty="0"/>
              <a:t>. „Mój wymarzony dom”</a:t>
            </a:r>
          </a:p>
        </p:txBody>
      </p:sp>
      <p:sp>
        <p:nvSpPr>
          <p:cNvPr id="9" name="Prostokąt 8"/>
          <p:cNvSpPr/>
          <p:nvPr/>
        </p:nvSpPr>
        <p:spPr>
          <a:xfrm>
            <a:off x="4516097" y="56287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https://lublin.stat.gov.pl/edukacja-statystyczna/konkursy-nsp-2021/konkurs-plastyczny-dla-przedszkoli-moj-wymarzony-dom/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684853" y="165665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Atrakcyjne nagrody!</a:t>
            </a:r>
          </a:p>
          <a:p>
            <a:endParaRPr lang="pl-PL" dirty="0"/>
          </a:p>
          <a:p>
            <a:r>
              <a:rPr lang="pl-PL" dirty="0"/>
              <a:t>Dla przedszkoli:</a:t>
            </a:r>
          </a:p>
          <a:p>
            <a:endParaRPr lang="pl-PL" dirty="0"/>
          </a:p>
          <a:p>
            <a:r>
              <a:rPr lang="pl-PL" dirty="0"/>
              <a:t>    domek i ciuchcia,</a:t>
            </a:r>
          </a:p>
          <a:p>
            <a:r>
              <a:rPr lang="pl-PL" dirty="0"/>
              <a:t>    labirynty magnetyczne,</a:t>
            </a:r>
          </a:p>
          <a:p>
            <a:r>
              <a:rPr lang="pl-PL" dirty="0"/>
              <a:t>    piankowe klocki,</a:t>
            </a:r>
          </a:p>
          <a:p>
            <a:r>
              <a:rPr lang="pl-PL" dirty="0"/>
              <a:t>    </a:t>
            </a:r>
            <a:r>
              <a:rPr lang="pl-PL" dirty="0" err="1"/>
              <a:t>przewlekanki-nawlekanki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/>
              <a:t>Dla przedszkolaków będących autorami wyróżnionych prac:</a:t>
            </a:r>
          </a:p>
          <a:p>
            <a:endParaRPr lang="pl-PL" dirty="0"/>
          </a:p>
          <a:p>
            <a:r>
              <a:rPr lang="pl-PL" dirty="0" smtClean="0"/>
              <a:t>drobne </a:t>
            </a:r>
            <a:r>
              <a:rPr lang="pl-PL" dirty="0"/>
              <a:t>upominki związane z Narodowym Spisem Powszechnym Ludności i Mieszkań 2021 r.</a:t>
            </a:r>
          </a:p>
        </p:txBody>
      </p:sp>
    </p:spTree>
    <p:extLst>
      <p:ext uri="{BB962C8B-B14F-4D97-AF65-F5344CB8AC3E}">
        <p14:creationId xmlns:p14="http://schemas.microsoft.com/office/powerpoint/2010/main" val="135643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1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32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7"/>
            <a:ext cx="6858000" cy="6858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678" y="89717"/>
            <a:ext cx="2171832" cy="977325"/>
          </a:xfrm>
          <a:prstGeom prst="rect">
            <a:avLst/>
          </a:prstGeom>
        </p:spPr>
      </p:pic>
      <p:grpSp>
        <p:nvGrpSpPr>
          <p:cNvPr id="11" name="Grupa 10"/>
          <p:cNvGrpSpPr/>
          <p:nvPr/>
        </p:nvGrpSpPr>
        <p:grpSpPr>
          <a:xfrm>
            <a:off x="8445009" y="4391531"/>
            <a:ext cx="2333352" cy="533400"/>
            <a:chOff x="226296" y="-4684371"/>
            <a:chExt cx="1652486" cy="318215"/>
          </a:xfrm>
        </p:grpSpPr>
        <p:sp>
          <p:nvSpPr>
            <p:cNvPr id="12" name="pole tekstowe 11"/>
            <p:cNvSpPr txBox="1"/>
            <p:nvPr/>
          </p:nvSpPr>
          <p:spPr>
            <a:xfrm>
              <a:off x="499088" y="-4635431"/>
              <a:ext cx="1379694" cy="220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  <a:latin typeface="Fira Sans" panose="020B0503050000020004" pitchFamily="34" charset="0"/>
                </a:rPr>
                <a:t>@</a:t>
              </a:r>
              <a:r>
                <a:rPr lang="pl-PL" dirty="0" err="1" smtClean="0">
                  <a:solidFill>
                    <a:schemeClr val="bg1"/>
                  </a:solidFill>
                  <a:latin typeface="Fira Sans" panose="020B0503050000020004" pitchFamily="34" charset="0"/>
                </a:rPr>
                <a:t>Lublin_STAT</a:t>
              </a:r>
              <a:endParaRPr lang="pl-PL" dirty="0">
                <a:solidFill>
                  <a:schemeClr val="bg1"/>
                </a:solidFill>
                <a:latin typeface="Fira Sans" panose="020B0503050000020004" pitchFamily="34" charset="0"/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96" y="-4684371"/>
              <a:ext cx="318215" cy="318215"/>
            </a:xfrm>
            <a:prstGeom prst="rect">
              <a:avLst/>
            </a:prstGeom>
          </p:spPr>
        </p:pic>
      </p:grpSp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271" y="3602642"/>
            <a:ext cx="2922084" cy="50436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029103" y="2748130"/>
            <a:ext cx="3138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lublin.stat.gov.pl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8418080" y="1767177"/>
            <a:ext cx="23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spis.gov.pl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7239000" y="5791200"/>
            <a:ext cx="4551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Infolinia spisowa - 22 </a:t>
            </a:r>
            <a:r>
              <a:rPr lang="pl-PL" sz="24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279 99 99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8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4800"/>
            <a:ext cx="1586790" cy="6792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9600" y="1219200"/>
            <a:ext cx="67056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atin typeface="Fira Sans" panose="020B0503050000020004" pitchFamily="34" charset="0"/>
                <a:ea typeface="Fira Sans" panose="020B0503050000020004" pitchFamily="34" charset="0"/>
              </a:rPr>
              <a:t>Urząd Statystyczny w Lublinie</a:t>
            </a:r>
          </a:p>
          <a:p>
            <a:endParaRPr lang="pl-PL" sz="10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altLang="pl-PL" sz="2800" dirty="0">
                <a:latin typeface="Fira Sans" panose="020B0503050000020004" pitchFamily="34" charset="0"/>
                <a:ea typeface="Fira Sans" panose="020B0503050000020004" pitchFamily="34" charset="0"/>
              </a:rPr>
              <a:t>ul. Stanisława Leszczyńskiego 48</a:t>
            </a:r>
            <a:br>
              <a:rPr lang="pl-PL" altLang="pl-PL" sz="2800" dirty="0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pl-PL" altLang="pl-PL" sz="2800" dirty="0">
                <a:latin typeface="Fira Sans" panose="020B0503050000020004" pitchFamily="34" charset="0"/>
                <a:ea typeface="Fira Sans" panose="020B0503050000020004" pitchFamily="34" charset="0"/>
              </a:rPr>
              <a:t>20-068 Lublin </a:t>
            </a:r>
          </a:p>
          <a:p>
            <a:endParaRPr lang="pl-PL" altLang="pl-PL" sz="20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t</a:t>
            </a:r>
            <a:r>
              <a:rPr lang="en-US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el</a:t>
            </a:r>
            <a:r>
              <a:rPr lang="pl-PL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.:</a:t>
            </a:r>
            <a:r>
              <a:rPr lang="en-US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 </a:t>
            </a:r>
            <a:r>
              <a:rPr lang="pl-PL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(</a:t>
            </a:r>
            <a:r>
              <a:rPr lang="en-US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81</a:t>
            </a:r>
            <a:r>
              <a:rPr lang="pl-PL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)</a:t>
            </a:r>
            <a:r>
              <a:rPr lang="en-US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 533 20 51</a:t>
            </a:r>
            <a:br>
              <a:rPr lang="en-US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en-US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e-mail: sekretariatUSlub@stat.gov.pl</a:t>
            </a:r>
            <a:endParaRPr lang="pl-PL" altLang="pl-PL" sz="20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altLang="pl-PL" sz="2000" dirty="0">
                <a:latin typeface="Fira Sans" panose="020B0503050000020004" pitchFamily="34" charset="0"/>
                <a:ea typeface="Fira Sans" panose="020B0503050000020004" pitchFamily="34" charset="0"/>
              </a:rPr>
              <a:t>lublin.stat.gov.pl</a:t>
            </a:r>
          </a:p>
        </p:txBody>
      </p:sp>
    </p:spTree>
    <p:extLst>
      <p:ext uri="{BB962C8B-B14F-4D97-AF65-F5344CB8AC3E}">
        <p14:creationId xmlns:p14="http://schemas.microsoft.com/office/powerpoint/2010/main" val="109510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4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="" xmlns:a16="http://schemas.microsoft.com/office/drawing/2014/main" id="{EE9107D4-FEC3-464F-98F2-A9C4DA8A4AF0}"/>
              </a:ext>
            </a:extLst>
          </p:cNvPr>
          <p:cNvSpPr txBox="1"/>
          <p:nvPr/>
        </p:nvSpPr>
        <p:spPr>
          <a:xfrm>
            <a:off x="631194" y="1123022"/>
            <a:ext cx="11332205" cy="4411578"/>
          </a:xfrm>
          <a:prstGeom prst="rect">
            <a:avLst/>
          </a:prstGeom>
        </p:spPr>
        <p:txBody>
          <a:bodyPr vert="horz" wrap="square" lIns="0" tIns="13448" rIns="0" bIns="0" rtlCol="0">
            <a:spAutoFit/>
          </a:bodyPr>
          <a:lstStyle/>
          <a:p>
            <a:pPr marL="362396" marR="5379" indent="-342900">
              <a:lnSpc>
                <a:spcPct val="117400"/>
              </a:lnSpc>
              <a:spcBef>
                <a:spcPts val="608"/>
              </a:spcBef>
              <a:buClr>
                <a:srgbClr val="001D77"/>
              </a:buClr>
              <a:buFont typeface="Wingdings" panose="05000000000000000000" pitchFamily="2" charset="2"/>
              <a:buChar char="ü"/>
              <a:tabLst>
                <a:tab pos="393942" algn="l"/>
                <a:tab pos="394615" algn="l"/>
              </a:tabLst>
            </a:pP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Wykonanie </a:t>
            </a:r>
            <a:r>
              <a:rPr lang="pl-PL" sz="24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zobowiązań Polski w zakresie dostarczenia informacji dla potrzeb innych niż EUROSTAT organizacji międzynarodowych (m.in.: FAO, OECD</a:t>
            </a:r>
            <a:r>
              <a:rPr lang="pl-PL" sz="24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). </a:t>
            </a:r>
            <a:endParaRPr lang="pl-PL" sz="2400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362396" marR="5379" indent="-342900">
              <a:lnSpc>
                <a:spcPct val="117400"/>
              </a:lnSpc>
              <a:spcBef>
                <a:spcPts val="608"/>
              </a:spcBef>
              <a:buClr>
                <a:srgbClr val="001D77"/>
              </a:buClr>
              <a:buFont typeface="Wingdings" panose="05000000000000000000" pitchFamily="2" charset="2"/>
              <a:buChar char="ü"/>
              <a:tabLst>
                <a:tab pos="393942" algn="l"/>
                <a:tab pos="394615" algn="l"/>
              </a:tabLst>
            </a:pPr>
            <a:r>
              <a:rPr lang="pl-PL" sz="2400" spc="16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Wyniki spisu stanowią wyznacznik dla tworzenia budżetów przez samorządy oraz  podstawę określania wysokości subwencji państwowych czy dotacji dla gmin i województw. Ponadto są  wykorzystywane przez kluczowe resorty do planowania działań w zakresie oświaty, ochrony zdrowia, polityki żywnościowej, finansów, zagospodarowania przestrzennego, potrzeb mieszkaniowych czy gospodarki wodno- ściekowej. Wysokość dotacji unijnych oraz liczba miejsc w Parlamencie Europejskim zależą m.in. od liczby mieszkańców, określonej wynikami ostatniego spisu.</a:t>
            </a:r>
            <a:endParaRPr sz="2400" dirty="0">
              <a:latin typeface="Fira Sans" panose="020B0503050000020004" pitchFamily="34" charset="0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4303731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Cel spisu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43754"/>
            <a:ext cx="1586790" cy="6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4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5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4303731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Zakres </a:t>
            </a:r>
            <a:r>
              <a:rPr lang="pl-PL" sz="2965" b="1" spc="-89" dirty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spisu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59" y="161342"/>
            <a:ext cx="1586790" cy="679268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457200" y="1198277"/>
            <a:ext cx="11277600" cy="612000"/>
            <a:chOff x="0" y="5697"/>
            <a:chExt cx="10972800" cy="636480"/>
          </a:xfrm>
        </p:grpSpPr>
        <p:sp>
          <p:nvSpPr>
            <p:cNvPr id="11" name="Prostokąt zaokrąglony 10"/>
            <p:cNvSpPr/>
            <p:nvPr/>
          </p:nvSpPr>
          <p:spPr>
            <a:xfrm>
              <a:off x="0" y="5697"/>
              <a:ext cx="10972800" cy="636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rostokąt 11"/>
            <p:cNvSpPr/>
            <p:nvPr/>
          </p:nvSpPr>
          <p:spPr>
            <a:xfrm>
              <a:off x="31070" y="36767"/>
              <a:ext cx="10910660" cy="57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000" kern="1200" dirty="0" smtClean="0">
                  <a:latin typeface="Fira Sans" panose="020B05030500000200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Spisem </a:t>
              </a:r>
              <a:r>
                <a:rPr lang="pl-PL" sz="2000" kern="1200" dirty="0">
                  <a:latin typeface="Fira Sans" panose="020B05030500000200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objęte są:</a:t>
              </a:r>
            </a:p>
          </p:txBody>
        </p:sp>
      </p:grpSp>
      <p:sp>
        <p:nvSpPr>
          <p:cNvPr id="3" name="Prostokąt 2"/>
          <p:cNvSpPr/>
          <p:nvPr/>
        </p:nvSpPr>
        <p:spPr>
          <a:xfrm>
            <a:off x="524588" y="1890152"/>
            <a:ext cx="113626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O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soby fizyczne (wszyscy </a:t>
            </a:r>
            <a:r>
              <a:rPr lang="pl-PL" smtClean="0">
                <a:latin typeface="Fira Sans" panose="020B0503050000020004" pitchFamily="34" charset="0"/>
                <a:ea typeface="Fira Sans" panose="020B0503050000020004" pitchFamily="34" charset="0"/>
              </a:rPr>
              <a:t>obywatele Polski, 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w tym mniejszości narodowe i etniczne i cudzoziemcy), którzy stale mieszkają lub 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czasowo 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przebywają 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w mieszkaniach, budynkach i innych zamieszkanych pomieszczeniach niebędących 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mieszkaniami,</a:t>
            </a:r>
          </a:p>
          <a:p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Polacy 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przebywający czasowo za 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granicą,</a:t>
            </a:r>
            <a:endParaRPr lang="pl-PL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Osoby 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fizyczne niemające miejsca 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zamieszkania,</a:t>
            </a:r>
            <a:endParaRPr lang="pl-PL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Mieszkania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, budynki, obiekty zbiorowego zakwaterowania oraz zamieszkane pomieszczenia niebędące mieszkaniami.</a:t>
            </a:r>
          </a:p>
        </p:txBody>
      </p:sp>
      <p:grpSp>
        <p:nvGrpSpPr>
          <p:cNvPr id="13" name="Grupa 12"/>
          <p:cNvGrpSpPr/>
          <p:nvPr/>
        </p:nvGrpSpPr>
        <p:grpSpPr>
          <a:xfrm>
            <a:off x="481148" y="3747392"/>
            <a:ext cx="11253651" cy="878402"/>
            <a:chOff x="-47519" y="55234"/>
            <a:chExt cx="10972800" cy="878402"/>
          </a:xfrm>
        </p:grpSpPr>
        <p:sp>
          <p:nvSpPr>
            <p:cNvPr id="14" name="Prostokąt zaokrąglony 13"/>
            <p:cNvSpPr/>
            <p:nvPr/>
          </p:nvSpPr>
          <p:spPr>
            <a:xfrm>
              <a:off x="-47519" y="188435"/>
              <a:ext cx="10972800" cy="612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rostokąt 14"/>
            <p:cNvSpPr/>
            <p:nvPr/>
          </p:nvSpPr>
          <p:spPr>
            <a:xfrm>
              <a:off x="47519" y="55234"/>
              <a:ext cx="10877762" cy="8784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kern="1200" dirty="0">
                  <a:solidFill>
                    <a:prstClr val="white"/>
                  </a:solidFill>
                  <a:latin typeface="Fira Sans" panose="020B05030500000200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Spisem powszechnym nie obejmuje się: </a:t>
              </a:r>
            </a:p>
          </p:txBody>
        </p:sp>
      </p:grpSp>
      <p:sp>
        <p:nvSpPr>
          <p:cNvPr id="6" name="Prostokąt 5"/>
          <p:cNvSpPr/>
          <p:nvPr/>
        </p:nvSpPr>
        <p:spPr>
          <a:xfrm>
            <a:off x="490894" y="4625794"/>
            <a:ext cx="113201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S</a:t>
            </a:r>
            <a:r>
              <a:rPr lang="pl-PL" dirty="0" smtClean="0">
                <a:latin typeface="Fira Sans" panose="020B0503050000020004" pitchFamily="34" charset="0"/>
                <a:ea typeface="Fira Sans" panose="020B0503050000020004" pitchFamily="34" charset="0"/>
              </a:rPr>
              <a:t>zefów </a:t>
            </a:r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oraz cudzoziemskiego personelu przedstawicielstw dyplomatycznych i urzędów konsularnych państw obcych, członków ich rodzin oraz innych osób korzystających z przywilejów i immunitetów na mocy ustaw, umów międzynarodowych lub powszechnie uznanych zwyczajów międzynarodowych; </a:t>
            </a:r>
          </a:p>
          <a:p>
            <a:r>
              <a:rPr lang="pl-PL" dirty="0">
                <a:latin typeface="Fira Sans" panose="020B0503050000020004" pitchFamily="34" charset="0"/>
                <a:ea typeface="Fira Sans" panose="020B0503050000020004" pitchFamily="34" charset="0"/>
              </a:rPr>
              <a:t>mieszkań, budynków, obiektów oraz pomieszczeń będących własnością przedstawicielstw dyplomatycznych i urzędów konsularnych państw obcych.</a:t>
            </a:r>
          </a:p>
        </p:txBody>
      </p:sp>
    </p:spTree>
    <p:extLst>
      <p:ext uri="{BB962C8B-B14F-4D97-AF65-F5344CB8AC3E}">
        <p14:creationId xmlns:p14="http://schemas.microsoft.com/office/powerpoint/2010/main" val="38914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6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4303731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 smtClean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Mniejszości narodowe</a:t>
            </a:r>
            <a:endParaRPr lang="pl-PL" sz="2965" b="1" spc="-89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59" y="161342"/>
            <a:ext cx="1586790" cy="679268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488270" y="1228152"/>
            <a:ext cx="10910660" cy="5522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Spisem </a:t>
            </a:r>
            <a:r>
              <a:rPr lang="pl-PL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objęte są: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1202026"/>
            <a:ext cx="4191000" cy="235743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28152"/>
            <a:ext cx="4343400" cy="244316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5" y="3733800"/>
            <a:ext cx="4064000" cy="2286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226" y="3766457"/>
            <a:ext cx="4334933" cy="24384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278426"/>
            <a:ext cx="2170131" cy="2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3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7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="" xmlns:a16="http://schemas.microsoft.com/office/drawing/2014/main" id="{EE9107D4-FEC3-464F-98F2-A9C4DA8A4AF0}"/>
              </a:ext>
            </a:extLst>
          </p:cNvPr>
          <p:cNvSpPr txBox="1"/>
          <p:nvPr/>
        </p:nvSpPr>
        <p:spPr>
          <a:xfrm>
            <a:off x="609600" y="1447800"/>
            <a:ext cx="11015990" cy="4005185"/>
          </a:xfrm>
          <a:prstGeom prst="rect">
            <a:avLst/>
          </a:prstGeom>
        </p:spPr>
        <p:txBody>
          <a:bodyPr vert="horz" wrap="square" lIns="0" tIns="13448" rIns="0" bIns="0" rtlCol="0">
            <a:spAutoFit/>
          </a:bodyPr>
          <a:lstStyle/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Obowiązek udzielania dokładnych, wyczerpujących i zgodnych 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z </a:t>
            </a: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prawdą odpowiedzi wynika z art. 28 ust. 1 ustawy  NSP 2021 r. </a:t>
            </a:r>
            <a:endParaRPr lang="pl-PL" sz="2000" spc="-53" dirty="0" smtClean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endParaRPr lang="pl-PL" sz="400" spc="-53" dirty="0" smtClean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Obowiązującą metodą realizacji spisu jest </a:t>
            </a:r>
            <a:r>
              <a:rPr lang="pl-PL" sz="2000" spc="-53" dirty="0">
                <a:solidFill>
                  <a:srgbClr val="1F497D"/>
                </a:solidFill>
                <a:latin typeface="Fira Sans" panose="020B0503050000020004" pitchFamily="34" charset="0"/>
                <a:cs typeface="Arial"/>
              </a:rPr>
              <a:t>samospis internetowy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.</a:t>
            </a: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endParaRPr lang="pl-PL" sz="400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Obowiązek przeprowadzenia </a:t>
            </a:r>
            <a:r>
              <a:rPr lang="pl-PL" sz="2000" spc="-53" dirty="0" err="1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samospisu</a:t>
            </a: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 internetowego, nie wyłącza możliwości zebrania 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/>
            </a:r>
            <a:b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</a:b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w </a:t>
            </a: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każdym czasie danych od respondenta metodą wywiadu bezpośredniego lub metodą wywiadu telefonicznego. </a:t>
            </a:r>
            <a:endParaRPr lang="pl-PL" sz="2000" spc="-53" dirty="0" smtClean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endParaRPr lang="pl-PL" sz="400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Oznacza to, że respondent nie może odmówić przekazania danych w ramach spisu powszechnego z zastosowaniem metody wywiadu bezpośredniego lub metody wywiadu 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telefonicznego.</a:t>
            </a: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endParaRPr lang="pl-PL" sz="400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  <a:p>
            <a:pPr marL="387220" marR="5379" indent="-374447">
              <a:lnSpc>
                <a:spcPct val="117400"/>
              </a:lnSpc>
              <a:spcBef>
                <a:spcPts val="106"/>
              </a:spcBef>
              <a:buChar char="•"/>
              <a:tabLst>
                <a:tab pos="393942" algn="l"/>
                <a:tab pos="394615" algn="l"/>
              </a:tabLst>
            </a:pP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Jeżeli respondent przekaże dane podczas wywiadu bezpośredniego lub wywiadu telefonicznego wtedy zwolniony jest z obowiązku przeprowadzenia </a:t>
            </a:r>
            <a:r>
              <a:rPr lang="pl-PL" sz="2000" spc="-53" dirty="0" err="1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samospisu</a:t>
            </a:r>
            <a:r>
              <a:rPr lang="pl-PL" sz="2000" spc="-53" dirty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 internetowego</a:t>
            </a:r>
            <a:r>
              <a:rPr lang="pl-PL" sz="2000" spc="-53" dirty="0" smtClean="0">
                <a:solidFill>
                  <a:srgbClr val="201F1F"/>
                </a:solidFill>
                <a:latin typeface="Fira Sans" panose="020B0503050000020004" pitchFamily="34" charset="0"/>
                <a:cs typeface="Arial"/>
              </a:rPr>
              <a:t>.</a:t>
            </a:r>
            <a:endParaRPr lang="pl-PL" sz="2000" spc="-53" dirty="0">
              <a:solidFill>
                <a:srgbClr val="201F1F"/>
              </a:solidFill>
              <a:latin typeface="Fira Sans" panose="020B0503050000020004" pitchFamily="34" charset="0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822960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Obowiązek udzielania odpowiedzi </a:t>
            </a:r>
            <a:endParaRPr sz="2965" b="1" dirty="0">
              <a:solidFill>
                <a:schemeClr val="tx2"/>
              </a:solidFill>
              <a:latin typeface="Fira Sans" panose="020B0503050000020004" pitchFamily="34" charset="0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43754"/>
            <a:ext cx="1586790" cy="6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8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4303731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Lista pytań w NSP 2021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59" y="161342"/>
            <a:ext cx="1586790" cy="679268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488270" y="1228152"/>
            <a:ext cx="10910660" cy="5522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l-PL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23740" y="962773"/>
            <a:ext cx="10830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 smtClean="0">
                <a:latin typeface="Fira Sans" panose="020B0503050000020004" pitchFamily="34" charset="0"/>
                <a:ea typeface="Fira Sans" panose="020B0503050000020004" pitchFamily="34" charset="0"/>
              </a:rPr>
              <a:t>Dostępna na stronie: </a:t>
            </a:r>
            <a:r>
              <a:rPr lang="pl-PL" sz="2800" dirty="0" smtClean="0">
                <a:solidFill>
                  <a:srgbClr val="00618E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https</a:t>
            </a:r>
            <a:r>
              <a:rPr lang="pl-PL" sz="2800" dirty="0">
                <a:solidFill>
                  <a:srgbClr val="00618E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://spis.gov.pl/lista-pytan-w-nsp-2021/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t="4445" r="10480" b="60948"/>
          <a:stretch/>
        </p:blipFill>
        <p:spPr>
          <a:xfrm>
            <a:off x="4114800" y="2438400"/>
            <a:ext cx="2895600" cy="237337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0" t="7778" r="12511" b="28809"/>
          <a:stretch/>
        </p:blipFill>
        <p:spPr>
          <a:xfrm>
            <a:off x="7239000" y="2114820"/>
            <a:ext cx="3048000" cy="434882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9" r="8365" b="21364"/>
          <a:stretch/>
        </p:blipFill>
        <p:spPr>
          <a:xfrm>
            <a:off x="370485" y="2362200"/>
            <a:ext cx="3142161" cy="2915746"/>
          </a:xfrm>
          <a:prstGeom prst="rect">
            <a:avLst/>
          </a:prstGeom>
        </p:spPr>
      </p:pic>
      <p:sp>
        <p:nvSpPr>
          <p:cNvPr id="13" name="Strzałka w prawo 12"/>
          <p:cNvSpPr/>
          <p:nvPr/>
        </p:nvSpPr>
        <p:spPr>
          <a:xfrm>
            <a:off x="2532193" y="2362200"/>
            <a:ext cx="1462971" cy="3810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623740" y="1518727"/>
            <a:ext cx="10653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Fira Sans" panose="020B0503050000020004" pitchFamily="34" charset="0"/>
                <a:ea typeface="Fira Sans" panose="020B0503050000020004" pitchFamily="34" charset="0"/>
              </a:rPr>
              <a:t>WYKAZ PYTAŃ DO NARODOWEGO SPISU POWSZECHNEGO LUDNOŚCI I MIESZKAŃ 2021</a:t>
            </a:r>
            <a:endParaRPr lang="pl-PL" sz="2000" b="1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686BEB-8679-BE43-B3F0-207AC5CE9D51}"/>
              </a:ext>
            </a:extLst>
          </p:cNvPr>
          <p:cNvSpPr/>
          <p:nvPr/>
        </p:nvSpPr>
        <p:spPr>
          <a:xfrm>
            <a:off x="11625590" y="6301201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D049D97-25CF-47C0-831D-4DE760EC6314}" type="slidenum">
              <a:rPr lang="en-GB" sz="1200">
                <a:solidFill>
                  <a:schemeClr val="bg1"/>
                </a:solidFill>
                <a:latin typeface="Fira Sans" panose="020B0503050000020004" pitchFamily="34" charset="0"/>
              </a:rPr>
              <a:t>9</a:t>
            </a:fld>
            <a:endParaRPr lang="x-none" sz="1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0F9BF9A4-65BB-944B-A3C2-C30875F81C4E}"/>
              </a:ext>
            </a:extLst>
          </p:cNvPr>
          <p:cNvSpPr txBox="1"/>
          <p:nvPr/>
        </p:nvSpPr>
        <p:spPr>
          <a:xfrm>
            <a:off x="762000" y="443754"/>
            <a:ext cx="8229600" cy="473930"/>
          </a:xfrm>
          <a:prstGeom prst="rect">
            <a:avLst/>
          </a:prstGeom>
        </p:spPr>
        <p:txBody>
          <a:bodyPr vert="horz" wrap="square" lIns="0" tIns="17481" rIns="0" bIns="0" rtlCol="0">
            <a:spAutoFit/>
          </a:bodyPr>
          <a:lstStyle/>
          <a:p>
            <a:pPr marL="13445">
              <a:spcBef>
                <a:spcPts val="138"/>
              </a:spcBef>
            </a:pPr>
            <a:r>
              <a:rPr lang="pl-PL" sz="2965" b="1" spc="-89" dirty="0">
                <a:solidFill>
                  <a:schemeClr val="tx2"/>
                </a:solidFill>
                <a:latin typeface="Fira Sans" panose="020B0503050000020004" pitchFamily="34" charset="0"/>
                <a:cs typeface="Arial"/>
              </a:rPr>
              <a:t>Obowiązek udzielania odpowiedzi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59" y="161342"/>
            <a:ext cx="1586790" cy="679268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488270" y="1228152"/>
            <a:ext cx="10910660" cy="5522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l-PL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7778"/>
          <a:stretch/>
        </p:blipFill>
        <p:spPr>
          <a:xfrm>
            <a:off x="228600" y="1151154"/>
            <a:ext cx="3429000" cy="4800600"/>
          </a:xfrm>
          <a:prstGeom prst="rect">
            <a:avLst/>
          </a:prstGeom>
        </p:spPr>
      </p:pic>
      <p:sp>
        <p:nvSpPr>
          <p:cNvPr id="18" name="Strzałka w lewo 17"/>
          <p:cNvSpPr/>
          <p:nvPr/>
        </p:nvSpPr>
        <p:spPr>
          <a:xfrm>
            <a:off x="2743200" y="5370430"/>
            <a:ext cx="762000" cy="4572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40000"/>
          <a:stretch/>
        </p:blipFill>
        <p:spPr>
          <a:xfrm>
            <a:off x="7391400" y="1829631"/>
            <a:ext cx="3429000" cy="3124200"/>
          </a:xfrm>
          <a:prstGeom prst="rect">
            <a:avLst/>
          </a:prstGeom>
        </p:spPr>
      </p:pic>
      <p:sp>
        <p:nvSpPr>
          <p:cNvPr id="20" name="Strzałka w lewo 19"/>
          <p:cNvSpPr/>
          <p:nvPr/>
        </p:nvSpPr>
        <p:spPr>
          <a:xfrm>
            <a:off x="9982200" y="4343400"/>
            <a:ext cx="762000" cy="4572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4445" r="7440" b="15555"/>
          <a:stretch/>
        </p:blipFill>
        <p:spPr>
          <a:xfrm>
            <a:off x="4687389" y="887683"/>
            <a:ext cx="2590800" cy="548640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51817" r="26476" b="41517"/>
          <a:stretch/>
        </p:blipFill>
        <p:spPr>
          <a:xfrm>
            <a:off x="4988923" y="6374597"/>
            <a:ext cx="1828801" cy="457200"/>
          </a:xfrm>
          <a:prstGeom prst="rect">
            <a:avLst/>
          </a:prstGeom>
        </p:spPr>
      </p:pic>
      <p:sp>
        <p:nvSpPr>
          <p:cNvPr id="22" name="Strzałka w lewo 21"/>
          <p:cNvSpPr/>
          <p:nvPr/>
        </p:nvSpPr>
        <p:spPr>
          <a:xfrm>
            <a:off x="6864532" y="6285884"/>
            <a:ext cx="762000" cy="4572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00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1170</TotalTime>
  <Words>1062</Words>
  <Application>Microsoft Office PowerPoint</Application>
  <PresentationFormat>Niestandardowy</PresentationFormat>
  <Paragraphs>204</Paragraphs>
  <Slides>33</Slides>
  <Notes>16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Łoś Elżbieta</dc:creator>
  <cp:lastModifiedBy>Użytkownik systemu Windows</cp:lastModifiedBy>
  <cp:revision>112</cp:revision>
  <dcterms:created xsi:type="dcterms:W3CDTF">2019-12-10T14:36:06Z</dcterms:created>
  <dcterms:modified xsi:type="dcterms:W3CDTF">2021-06-09T20:04:09Z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2019-12-05T00:00:00Z</vt:filetime>
  </property>
  <property fmtid="{D5CDD505-2E9C-101B-9397-08002B2CF9AE}" pid="3" name="Creator">
    <vt:lpwstr>Adobe Photoshop 21.0 (Macintosh)</vt:lpwstr>
  </property>
  <property fmtid="{D5CDD505-2E9C-101B-9397-08002B2CF9AE}" pid="4" name="LastSaved">
    <vt:filetime>2019-12-10T00:00:00Z</vt:filetime>
  </property>
</Properties>
</file>